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3" r:id="rId1"/>
  </p:sldMasterIdLst>
  <p:sldIdLst>
    <p:sldId id="292" r:id="rId2"/>
    <p:sldId id="293" r:id="rId3"/>
    <p:sldId id="278" r:id="rId4"/>
    <p:sldId id="279" r:id="rId5"/>
    <p:sldId id="297" r:id="rId6"/>
    <p:sldId id="282" r:id="rId7"/>
    <p:sldId id="298" r:id="rId8"/>
    <p:sldId id="285" r:id="rId9"/>
    <p:sldId id="287" r:id="rId10"/>
    <p:sldId id="286" r:id="rId11"/>
    <p:sldId id="288" r:id="rId12"/>
    <p:sldId id="289" r:id="rId13"/>
    <p:sldId id="274" r:id="rId14"/>
    <p:sldId id="280" r:id="rId15"/>
    <p:sldId id="257" r:id="rId16"/>
    <p:sldId id="258" r:id="rId17"/>
    <p:sldId id="264" r:id="rId18"/>
    <p:sldId id="269" r:id="rId19"/>
    <p:sldId id="259" r:id="rId20"/>
    <p:sldId id="275" r:id="rId21"/>
    <p:sldId id="276" r:id="rId22"/>
    <p:sldId id="277" r:id="rId23"/>
    <p:sldId id="281" r:id="rId24"/>
    <p:sldId id="268" r:id="rId25"/>
    <p:sldId id="291" r:id="rId26"/>
    <p:sldId id="294" r:id="rId27"/>
    <p:sldId id="296" r:id="rId28"/>
    <p:sldId id="299" r:id="rId29"/>
    <p:sldId id="263" r:id="rId30"/>
    <p:sldId id="260" r:id="rId31"/>
    <p:sldId id="270" r:id="rId32"/>
    <p:sldId id="283" r:id="rId33"/>
    <p:sldId id="28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368753-1365-4129-ABB0-587C332FFEAD}">
          <p14:sldIdLst>
            <p14:sldId id="292"/>
            <p14:sldId id="293"/>
            <p14:sldId id="278"/>
            <p14:sldId id="279"/>
            <p14:sldId id="297"/>
            <p14:sldId id="282"/>
            <p14:sldId id="298"/>
            <p14:sldId id="285"/>
            <p14:sldId id="287"/>
            <p14:sldId id="286"/>
            <p14:sldId id="288"/>
            <p14:sldId id="289"/>
            <p14:sldId id="274"/>
            <p14:sldId id="280"/>
            <p14:sldId id="257"/>
            <p14:sldId id="258"/>
            <p14:sldId id="264"/>
            <p14:sldId id="269"/>
            <p14:sldId id="259"/>
            <p14:sldId id="275"/>
            <p14:sldId id="276"/>
            <p14:sldId id="277"/>
            <p14:sldId id="281"/>
            <p14:sldId id="268"/>
            <p14:sldId id="291"/>
            <p14:sldId id="294"/>
            <p14:sldId id="296"/>
            <p14:sldId id="299"/>
            <p14:sldId id="263"/>
            <p14:sldId id="260"/>
            <p14:sldId id="270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ENDRA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24" autoAdjust="0"/>
  </p:normalViewPr>
  <p:slideViewPr>
    <p:cSldViewPr>
      <p:cViewPr varScale="1">
        <p:scale>
          <a:sx n="66" d="100"/>
          <a:sy n="66" d="100"/>
        </p:scale>
        <p:origin x="138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99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1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7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71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8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1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3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56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581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2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3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6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whoosh.wav"/>
          </p:stSnd>
        </p:sndAc>
      </p:transition>
    </mc:Choice>
    <mc:Fallback xmlns="">
      <p:transition>
        <p:sndAc>
          <p:stSnd>
            <p:snd r:embed="rId4" name="whoosh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805812"/>
              </p:ext>
            </p:extLst>
          </p:nvPr>
        </p:nvGraphicFramePr>
        <p:xfrm>
          <a:off x="152399" y="304800"/>
          <a:ext cx="7772660" cy="5017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660">
                  <a:extLst>
                    <a:ext uri="{9D8B030D-6E8A-4147-A177-3AD203B41FA5}">
                      <a16:colId xmlns:a16="http://schemas.microsoft.com/office/drawing/2014/main" val="4195520893"/>
                    </a:ext>
                  </a:extLst>
                </a:gridCol>
                <a:gridCol w="1000760">
                  <a:extLst>
                    <a:ext uri="{9D8B030D-6E8A-4147-A177-3AD203B41FA5}">
                      <a16:colId xmlns:a16="http://schemas.microsoft.com/office/drawing/2014/main" val="569802439"/>
                    </a:ext>
                  </a:extLst>
                </a:gridCol>
                <a:gridCol w="583413">
                  <a:extLst>
                    <a:ext uri="{9D8B030D-6E8A-4147-A177-3AD203B41FA5}">
                      <a16:colId xmlns:a16="http://schemas.microsoft.com/office/drawing/2014/main" val="2116578356"/>
                    </a:ext>
                  </a:extLst>
                </a:gridCol>
                <a:gridCol w="665798">
                  <a:extLst>
                    <a:ext uri="{9D8B030D-6E8A-4147-A177-3AD203B41FA5}">
                      <a16:colId xmlns:a16="http://schemas.microsoft.com/office/drawing/2014/main" val="2448605572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9218626"/>
                    </a:ext>
                  </a:extLst>
                </a:gridCol>
                <a:gridCol w="1247610">
                  <a:extLst>
                    <a:ext uri="{9D8B030D-6E8A-4147-A177-3AD203B41FA5}">
                      <a16:colId xmlns:a16="http://schemas.microsoft.com/office/drawing/2014/main" val="2797941827"/>
                    </a:ext>
                  </a:extLst>
                </a:gridCol>
                <a:gridCol w="1055716">
                  <a:extLst>
                    <a:ext uri="{9D8B030D-6E8A-4147-A177-3AD203B41FA5}">
                      <a16:colId xmlns:a16="http://schemas.microsoft.com/office/drawing/2014/main" val="3851971275"/>
                    </a:ext>
                  </a:extLst>
                </a:gridCol>
                <a:gridCol w="1840143">
                  <a:extLst>
                    <a:ext uri="{9D8B030D-6E8A-4147-A177-3AD203B41FA5}">
                      <a16:colId xmlns:a16="http://schemas.microsoft.com/office/drawing/2014/main" val="2004732694"/>
                    </a:ext>
                  </a:extLst>
                </a:gridCol>
              </a:tblGrid>
              <a:tr h="771778">
                <a:tc gridSpan="8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3200" kern="1200" dirty="0">
                          <a:solidFill>
                            <a:srgbClr val="7030A0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स्वास्थ्य चौकी</a:t>
                      </a:r>
                      <a:r>
                        <a:rPr lang="ne-NP" sz="3200" kern="1200" baseline="0" dirty="0">
                          <a:solidFill>
                            <a:srgbClr val="7030A0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 तर्फको कर्मचारी दरवन्दी र पदपूर्तिको अवस्था</a:t>
                      </a:r>
                      <a:endParaRPr lang="en-US" sz="3200" kern="1200" dirty="0">
                        <a:solidFill>
                          <a:srgbClr val="7030A0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7030A0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 </a:t>
                      </a:r>
                    </a:p>
                  </a:txBody>
                  <a:tcPr marL="60725" marR="6072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834771"/>
                  </a:ext>
                </a:extLst>
              </a:tr>
              <a:tr h="56101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b="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क्र.सं.</a:t>
                      </a:r>
                      <a:endParaRPr lang="en-US" sz="1400" b="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पद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श्रेणी/तह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सेवा समुह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स्वीकृत दरबन्दी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अन्य सेवाबाट समायोजन हुने दरबन्दी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रिक्त</a:t>
                      </a:r>
                      <a:r>
                        <a:rPr lang="ne-NP" sz="1400" baseline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14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दरबन्दी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कैफियत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70350151"/>
                  </a:ext>
                </a:extLst>
              </a:tr>
              <a:tr h="54879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१.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अधिकृत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६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स्वा.हे.ई.</a:t>
                      </a:r>
                      <a:endParaRPr lang="en-US" sz="1400" kern="12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६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५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19838762"/>
                  </a:ext>
                </a:extLst>
              </a:tr>
              <a:tr h="54879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२.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सहायक </a:t>
                      </a:r>
                      <a:endParaRPr lang="en-US" sz="1400" kern="12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५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स्वा.हे.ई.</a:t>
                      </a:r>
                      <a:endParaRPr lang="en-US" sz="1400" kern="12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७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 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7030A0"/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47233546"/>
                  </a:ext>
                </a:extLst>
              </a:tr>
              <a:tr h="47039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३.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सहायक </a:t>
                      </a:r>
                      <a:endParaRPr lang="en-US" sz="1400" kern="12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४</a:t>
                      </a:r>
                      <a:endParaRPr lang="en-US" sz="1400" kern="12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स्वा.हे.ई.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१०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68685289"/>
                  </a:ext>
                </a:extLst>
              </a:tr>
              <a:tr h="47039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५.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सहायक 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४</a:t>
                      </a:r>
                      <a:endParaRPr lang="en-US" sz="1400" kern="12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स्वा.क.न.</a:t>
                      </a:r>
                      <a:endParaRPr lang="en-US" sz="1400" kern="12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७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७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68056204"/>
                  </a:ext>
                </a:extLst>
              </a:tr>
              <a:tr h="47039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६.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सहायक </a:t>
                      </a:r>
                      <a:endParaRPr lang="en-US" sz="1400" kern="12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४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स्वा.लयाव</a:t>
                      </a:r>
                      <a:endParaRPr lang="en-US" sz="1400" kern="12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 </a:t>
                      </a: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-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66673190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७.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सहायक</a:t>
                      </a:r>
                      <a:endParaRPr lang="en-US" sz="1400" kern="12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५</a:t>
                      </a:r>
                      <a:endParaRPr lang="en-US" sz="1400" kern="12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मा.सि.का.</a:t>
                      </a:r>
                      <a:endParaRPr lang="en-US" sz="1400" kern="12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०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15967545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८.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कार्यालय सहयोगी</a:t>
                      </a:r>
                      <a:endParaRPr lang="en-US" sz="1400" kern="12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तहविहिन</a:t>
                      </a:r>
                      <a:endParaRPr lang="en-US" sz="1400" kern="12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प्रशासन</a:t>
                      </a:r>
                      <a:endParaRPr lang="en-US" sz="1400" kern="12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१०</a:t>
                      </a:r>
                      <a:endParaRPr lang="en-US" sz="1400" kern="12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१०</a:t>
                      </a: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76729115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जम्मा</a:t>
                      </a:r>
                      <a:endParaRPr lang="en-US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५५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३४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२१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3204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427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422387"/>
              </p:ext>
            </p:extLst>
          </p:nvPr>
        </p:nvGraphicFramePr>
        <p:xfrm>
          <a:off x="152399" y="305434"/>
          <a:ext cx="7772660" cy="4625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660">
                  <a:extLst>
                    <a:ext uri="{9D8B030D-6E8A-4147-A177-3AD203B41FA5}">
                      <a16:colId xmlns:a16="http://schemas.microsoft.com/office/drawing/2014/main" val="4195520893"/>
                    </a:ext>
                  </a:extLst>
                </a:gridCol>
                <a:gridCol w="1000760">
                  <a:extLst>
                    <a:ext uri="{9D8B030D-6E8A-4147-A177-3AD203B41FA5}">
                      <a16:colId xmlns:a16="http://schemas.microsoft.com/office/drawing/2014/main" val="569802439"/>
                    </a:ext>
                  </a:extLst>
                </a:gridCol>
                <a:gridCol w="583413">
                  <a:extLst>
                    <a:ext uri="{9D8B030D-6E8A-4147-A177-3AD203B41FA5}">
                      <a16:colId xmlns:a16="http://schemas.microsoft.com/office/drawing/2014/main" val="2116578356"/>
                    </a:ext>
                  </a:extLst>
                </a:gridCol>
                <a:gridCol w="665798">
                  <a:extLst>
                    <a:ext uri="{9D8B030D-6E8A-4147-A177-3AD203B41FA5}">
                      <a16:colId xmlns:a16="http://schemas.microsoft.com/office/drawing/2014/main" val="2448605572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9218626"/>
                    </a:ext>
                  </a:extLst>
                </a:gridCol>
                <a:gridCol w="1247610">
                  <a:extLst>
                    <a:ext uri="{9D8B030D-6E8A-4147-A177-3AD203B41FA5}">
                      <a16:colId xmlns:a16="http://schemas.microsoft.com/office/drawing/2014/main" val="2797941827"/>
                    </a:ext>
                  </a:extLst>
                </a:gridCol>
                <a:gridCol w="1055716">
                  <a:extLst>
                    <a:ext uri="{9D8B030D-6E8A-4147-A177-3AD203B41FA5}">
                      <a16:colId xmlns:a16="http://schemas.microsoft.com/office/drawing/2014/main" val="3851971275"/>
                    </a:ext>
                  </a:extLst>
                </a:gridCol>
                <a:gridCol w="1840143">
                  <a:extLst>
                    <a:ext uri="{9D8B030D-6E8A-4147-A177-3AD203B41FA5}">
                      <a16:colId xmlns:a16="http://schemas.microsoft.com/office/drawing/2014/main" val="2004732694"/>
                    </a:ext>
                  </a:extLst>
                </a:gridCol>
              </a:tblGrid>
              <a:tr h="771778">
                <a:tc gridSpan="8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3200" kern="1200" dirty="0">
                          <a:solidFill>
                            <a:srgbClr val="7030A0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पशु सेवा</a:t>
                      </a:r>
                      <a:r>
                        <a:rPr lang="ne-NP" sz="3200" kern="1200" baseline="0" dirty="0">
                          <a:solidFill>
                            <a:srgbClr val="7030A0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 तथा कृषि तर्फको कर्मचारी दरवन्दी र पदपूर्तिको अवस्था</a:t>
                      </a:r>
                      <a:endParaRPr lang="en-US" sz="3200" kern="1200" dirty="0">
                        <a:solidFill>
                          <a:srgbClr val="7030A0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7030A0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 </a:t>
                      </a:r>
                    </a:p>
                  </a:txBody>
                  <a:tcPr marL="60725" marR="6072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834771"/>
                  </a:ext>
                </a:extLst>
              </a:tr>
              <a:tr h="56101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क्र.सं.</a:t>
                      </a:r>
                      <a:endParaRPr lang="en-US" sz="14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पद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श्रेणी/तह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सेवा समुह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स्वीकृत दरबन्दी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अन्य सेवाबाट समायोजन हुने दरबन्दी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रिक्त दरबन्दी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कैफियत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70350151"/>
                  </a:ext>
                </a:extLst>
              </a:tr>
              <a:tr h="54879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१.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अधिकृत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८ औं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कृषि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19838762"/>
                  </a:ext>
                </a:extLst>
              </a:tr>
              <a:tr h="54879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२.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सहायक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५ औं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कृषि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47233546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३.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सहायक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५ औं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भेट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20980452"/>
                  </a:ext>
                </a:extLst>
              </a:tr>
              <a:tr h="47039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४.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सहायक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४ औं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कृषि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१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हाल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OVOT</a:t>
                      </a:r>
                      <a:r>
                        <a:rPr lang="en-US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</a:t>
                      </a:r>
                      <a:r>
                        <a:rPr lang="ne-NP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अन्तर्गत ३ जना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68685289"/>
                  </a:ext>
                </a:extLst>
              </a:tr>
              <a:tr h="47039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५.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सहायक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४ औं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भेट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१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हाल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OVOT</a:t>
                      </a:r>
                      <a:r>
                        <a:rPr lang="en-US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</a:t>
                      </a:r>
                      <a:r>
                        <a:rPr lang="ne-NP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अन्तर्गत ३ जना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68056204"/>
                  </a:ext>
                </a:extLst>
              </a:tr>
              <a:tr h="47039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६.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कार्यालय सहयोगी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तहविहिन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प्रशासन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66673190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७.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जम्मा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७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५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जम्मा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15967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73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688978"/>
              </p:ext>
            </p:extLst>
          </p:nvPr>
        </p:nvGraphicFramePr>
        <p:xfrm>
          <a:off x="152400" y="13855"/>
          <a:ext cx="7772660" cy="6067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660">
                  <a:extLst>
                    <a:ext uri="{9D8B030D-6E8A-4147-A177-3AD203B41FA5}">
                      <a16:colId xmlns:a16="http://schemas.microsoft.com/office/drawing/2014/main" val="4195520893"/>
                    </a:ext>
                  </a:extLst>
                </a:gridCol>
                <a:gridCol w="1000760">
                  <a:extLst>
                    <a:ext uri="{9D8B030D-6E8A-4147-A177-3AD203B41FA5}">
                      <a16:colId xmlns:a16="http://schemas.microsoft.com/office/drawing/2014/main" val="569802439"/>
                    </a:ext>
                  </a:extLst>
                </a:gridCol>
                <a:gridCol w="583413">
                  <a:extLst>
                    <a:ext uri="{9D8B030D-6E8A-4147-A177-3AD203B41FA5}">
                      <a16:colId xmlns:a16="http://schemas.microsoft.com/office/drawing/2014/main" val="2116578356"/>
                    </a:ext>
                  </a:extLst>
                </a:gridCol>
                <a:gridCol w="665798">
                  <a:extLst>
                    <a:ext uri="{9D8B030D-6E8A-4147-A177-3AD203B41FA5}">
                      <a16:colId xmlns:a16="http://schemas.microsoft.com/office/drawing/2014/main" val="2448605572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9218626"/>
                    </a:ext>
                  </a:extLst>
                </a:gridCol>
                <a:gridCol w="1247610">
                  <a:extLst>
                    <a:ext uri="{9D8B030D-6E8A-4147-A177-3AD203B41FA5}">
                      <a16:colId xmlns:a16="http://schemas.microsoft.com/office/drawing/2014/main" val="2797941827"/>
                    </a:ext>
                  </a:extLst>
                </a:gridCol>
                <a:gridCol w="1055716">
                  <a:extLst>
                    <a:ext uri="{9D8B030D-6E8A-4147-A177-3AD203B41FA5}">
                      <a16:colId xmlns:a16="http://schemas.microsoft.com/office/drawing/2014/main" val="3851971275"/>
                    </a:ext>
                  </a:extLst>
                </a:gridCol>
                <a:gridCol w="1840143">
                  <a:extLst>
                    <a:ext uri="{9D8B030D-6E8A-4147-A177-3AD203B41FA5}">
                      <a16:colId xmlns:a16="http://schemas.microsoft.com/office/drawing/2014/main" val="2004732694"/>
                    </a:ext>
                  </a:extLst>
                </a:gridCol>
              </a:tblGrid>
              <a:tr h="820911">
                <a:tc gridSpan="8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800" kern="1200" dirty="0">
                          <a:solidFill>
                            <a:srgbClr val="7030A0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सामुदायिक स्वास्थ्य</a:t>
                      </a:r>
                      <a:r>
                        <a:rPr lang="ne-NP" sz="2800" kern="1200" baseline="0" dirty="0">
                          <a:solidFill>
                            <a:srgbClr val="7030A0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 इकाई तर्फको कर्मचारी दरवन्दी र पदपूर्तिको अवस्था</a:t>
                      </a:r>
                      <a:endParaRPr lang="en-US" sz="2800" kern="1200" dirty="0">
                        <a:solidFill>
                          <a:srgbClr val="7030A0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7030A0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 </a:t>
                      </a:r>
                    </a:p>
                  </a:txBody>
                  <a:tcPr marL="60725" marR="6072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834771"/>
                  </a:ext>
                </a:extLst>
              </a:tr>
              <a:tr h="59672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क्र.सं.</a:t>
                      </a:r>
                      <a:endParaRPr lang="en-US" sz="14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पद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श्रेणी/तह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सेवा समुह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स्वीकृत दरबन्दी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अन्य सेवाबाट समायोजन हुने दरबन्दी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रिक्त दरबन्दी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कैफियत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70350151"/>
                  </a:ext>
                </a:extLst>
              </a:tr>
              <a:tr h="35074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१.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सहायक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चौथो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स्वा.हे.ई.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७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४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 </a:t>
                      </a: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करार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19838762"/>
                  </a:ext>
                </a:extLst>
              </a:tr>
              <a:tr h="48563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२.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कार्यालय सहयोगी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तहविहिन</a:t>
                      </a:r>
                      <a:endParaRPr lang="en-US" sz="14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प्रशासन</a:t>
                      </a:r>
                      <a:endParaRPr lang="en-US" sz="14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७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 </a:t>
                      </a: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-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20980452"/>
                  </a:ext>
                </a:extLst>
              </a:tr>
              <a:tr h="24281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३.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जम्मा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१४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68685289"/>
                  </a:ext>
                </a:extLst>
              </a:tr>
              <a:tr h="555065">
                <a:tc gridSpan="8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3200" kern="1200" dirty="0">
                          <a:solidFill>
                            <a:srgbClr val="7030A0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आयुर्दवेद </a:t>
                      </a:r>
                      <a:r>
                        <a:rPr lang="ne-NP" sz="3200" kern="1200" baseline="0" dirty="0">
                          <a:solidFill>
                            <a:srgbClr val="7030A0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तर्फको कर्मचारी दरवन्दी र पदपूर्तिको अवस्था</a:t>
                      </a:r>
                      <a:endParaRPr lang="en-US" sz="3200" kern="1200" dirty="0">
                        <a:solidFill>
                          <a:srgbClr val="7030A0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68056204"/>
                  </a:ext>
                </a:extLst>
              </a:tr>
              <a:tr h="48563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क्र.सं.</a:t>
                      </a:r>
                      <a:endParaRPr lang="en-US" sz="14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पद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श्रेणी/तह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सेवा समुह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स्वीकृत दरबन्दी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अन्य सेवाबाट समायोजन हुने दरबन्दी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रिक्त दरबन्दी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कैफियत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66673190"/>
                  </a:ext>
                </a:extLst>
              </a:tr>
              <a:tr h="2469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सहायक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स्वा.बैद्य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15967545"/>
                  </a:ext>
                </a:extLst>
              </a:tr>
              <a:tr h="2431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२.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कार्यालय सहयोगी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तहविहिन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प्रशासन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63462023"/>
                  </a:ext>
                </a:extLst>
              </a:tr>
              <a:tr h="2431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जम्मा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7770241"/>
                  </a:ext>
                </a:extLst>
              </a:tr>
              <a:tr h="485631">
                <a:tc gridSpan="8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800" b="1" kern="1200" baseline="0" dirty="0">
                          <a:solidFill>
                            <a:srgbClr val="7030A0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पशु सेवा केन्द्र सिंवा तर्फको कर्मचारी दरवन्दी र पदपूर्तिको अवस्था</a:t>
                      </a:r>
                      <a:endParaRPr lang="en-US" sz="2800" b="1" kern="1200" baseline="0" dirty="0">
                        <a:solidFill>
                          <a:srgbClr val="7030A0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45930413"/>
                  </a:ext>
                </a:extLst>
              </a:tr>
              <a:tr h="48563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क्र.सं.</a:t>
                      </a:r>
                      <a:endParaRPr lang="en-US" sz="14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पद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श्रेणी/तह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सेवा समुह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स्वीकृत दरबन्दी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अन्य सेवाबाट समायोजन हुने दरबन्दी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रिक्त दरबन्दी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कैफियत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Kokila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9216982"/>
                  </a:ext>
                </a:extLst>
              </a:tr>
              <a:tr h="2431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सहायक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कृषि भेट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१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77741236"/>
                  </a:ext>
                </a:extLst>
              </a:tr>
              <a:tr h="2431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जम्मा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84700568"/>
                  </a:ext>
                </a:extLst>
              </a:tr>
              <a:tr h="243153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कुल जम्मा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११०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१७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५२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02029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9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629703" cy="703996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ne-NP" sz="32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हाल सम्म स्वीकृत भएका  कानूनहरु ऐन, नियम, कार्यविधिहरुको नामावली</a:t>
            </a:r>
            <a:r>
              <a:rPr lang="ne-NP" sz="28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29703" cy="4343400"/>
          </a:xfrm>
        </p:spPr>
        <p:txBody>
          <a:bodyPr numCol="2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7030A0"/>
                </a:solidFill>
                <a:cs typeface="Kalimati" panose="00000400000000000000" pitchFamily="2"/>
              </a:rPr>
              <a:t> </a:t>
            </a:r>
            <a:r>
              <a:rPr lang="ne-NP" sz="1600" b="1" dirty="0">
                <a:solidFill>
                  <a:srgbClr val="7030A0"/>
                </a:solidFill>
                <a:cs typeface="Kalimati" panose="00000400000000000000" pitchFamily="2"/>
              </a:rPr>
              <a:t>प्रशासकिय कार्यविधी ऐन</a:t>
            </a:r>
            <a:endParaRPr lang="en-US" sz="1600" b="1" dirty="0">
              <a:solidFill>
                <a:srgbClr val="7030A0"/>
              </a:solidFill>
              <a:cs typeface="Kalimati" panose="00000400000000000000" pitchFamily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7030A0"/>
                </a:solidFill>
                <a:cs typeface="Kalimati" panose="00000400000000000000" pitchFamily="2"/>
              </a:rPr>
              <a:t> </a:t>
            </a:r>
            <a:r>
              <a:rPr lang="ne-NP" sz="1600" b="1" dirty="0">
                <a:solidFill>
                  <a:srgbClr val="7030A0"/>
                </a:solidFill>
                <a:cs typeface="Kalimati" panose="00000400000000000000" pitchFamily="2"/>
              </a:rPr>
              <a:t>बिपद व्यवस्थापन कोष सन्चालन कार्यविधि</a:t>
            </a:r>
            <a:endParaRPr lang="en-US" sz="1600" b="1" dirty="0">
              <a:solidFill>
                <a:srgbClr val="7030A0"/>
              </a:solidFill>
              <a:cs typeface="Kalimati" panose="00000400000000000000" pitchFamily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7030A0"/>
                </a:solidFill>
                <a:cs typeface="Kalimati" panose="00000400000000000000" pitchFamily="2"/>
              </a:rPr>
              <a:t> </a:t>
            </a:r>
            <a:r>
              <a:rPr lang="ne-NP" sz="1600" b="1" dirty="0">
                <a:solidFill>
                  <a:srgbClr val="7030A0"/>
                </a:solidFill>
                <a:cs typeface="Kalimati" panose="00000400000000000000" pitchFamily="2"/>
              </a:rPr>
              <a:t>बैठक सन्चालन कार्यबिधि</a:t>
            </a:r>
            <a:endParaRPr lang="en-US" sz="1600" b="1" dirty="0">
              <a:solidFill>
                <a:srgbClr val="7030A0"/>
              </a:solidFill>
              <a:cs typeface="Kalimati" panose="00000400000000000000" pitchFamily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7030A0"/>
                </a:solidFill>
                <a:cs typeface="Kalimati" panose="00000400000000000000" pitchFamily="2"/>
              </a:rPr>
              <a:t> </a:t>
            </a:r>
            <a:r>
              <a:rPr lang="ne-NP" sz="1600" b="1" dirty="0">
                <a:solidFill>
                  <a:srgbClr val="7030A0"/>
                </a:solidFill>
                <a:cs typeface="Kalimati" panose="00000400000000000000" pitchFamily="2"/>
              </a:rPr>
              <a:t>स्थानीय उर्जा विकास निर्देशिका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e-NP" sz="1600" b="1" dirty="0">
                <a:solidFill>
                  <a:srgbClr val="7030A0"/>
                </a:solidFill>
                <a:cs typeface="Kalimati" panose="00000400000000000000" pitchFamily="2"/>
              </a:rPr>
              <a:t>आर्थिक सहायता सम्बन्धि कार्यविधि</a:t>
            </a:r>
            <a:endParaRPr lang="en-US" sz="1600" b="1" dirty="0">
              <a:solidFill>
                <a:srgbClr val="7030A0"/>
              </a:solidFill>
              <a:cs typeface="Kalimati" panose="00000400000000000000" pitchFamily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7030A0"/>
                </a:solidFill>
                <a:cs typeface="Kalimati" panose="00000400000000000000" pitchFamily="2"/>
              </a:rPr>
              <a:t> </a:t>
            </a:r>
            <a:r>
              <a:rPr lang="ne-NP" sz="1600" b="1" dirty="0">
                <a:solidFill>
                  <a:srgbClr val="7030A0"/>
                </a:solidFill>
                <a:cs typeface="Kalimati" panose="00000400000000000000" pitchFamily="2"/>
              </a:rPr>
              <a:t>घ वर्गको निर्माण व्यवसायी इजाजतपत्र सम्बन्धी कार्यविधि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7030A0"/>
                </a:solidFill>
                <a:cs typeface="Kalimati" panose="00000400000000000000" pitchFamily="2"/>
              </a:rPr>
              <a:t> </a:t>
            </a:r>
            <a:r>
              <a:rPr lang="ne-NP" sz="1600" b="1" dirty="0">
                <a:solidFill>
                  <a:srgbClr val="7030A0"/>
                </a:solidFill>
                <a:cs typeface="Kalimati" panose="00000400000000000000" pitchFamily="2"/>
              </a:rPr>
              <a:t>फक्ताङलुङ गाउँपालिका</a:t>
            </a:r>
            <a:r>
              <a:rPr lang="en-US" sz="1600" b="1" dirty="0">
                <a:solidFill>
                  <a:srgbClr val="7030A0"/>
                </a:solidFill>
                <a:cs typeface="Kalimati" panose="00000400000000000000" pitchFamily="2"/>
              </a:rPr>
              <a:t>, </a:t>
            </a:r>
            <a:r>
              <a:rPr lang="ne-NP" sz="1600" b="1" dirty="0">
                <a:solidFill>
                  <a:srgbClr val="7030A0"/>
                </a:solidFill>
                <a:cs typeface="Kalimati" panose="00000400000000000000" pitchFamily="2"/>
              </a:rPr>
              <a:t>शिक्षा ऐन तथा नियमावली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e-NP" sz="1600" b="1" dirty="0">
                <a:solidFill>
                  <a:srgbClr val="7030A0"/>
                </a:solidFill>
                <a:cs typeface="Kalimati" panose="00000400000000000000" pitchFamily="2"/>
              </a:rPr>
              <a:t>प्रसूति महिलालाइ प्रोत्साहन अनुदान कार्यविधि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e-NP" sz="1600" b="1" dirty="0">
                <a:solidFill>
                  <a:srgbClr val="7030A0"/>
                </a:solidFill>
                <a:cs typeface="Kalimati" panose="00000400000000000000" pitchFamily="2"/>
              </a:rPr>
              <a:t> करार जनशक्ति व्यवस्थापन गर्ने सम्वन्धी कार्यविधि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e-NP" sz="1600" b="1" dirty="0">
                <a:solidFill>
                  <a:srgbClr val="7030A0"/>
                </a:solidFill>
                <a:cs typeface="Kalimati" panose="00000400000000000000" pitchFamily="2"/>
              </a:rPr>
              <a:t>कार्य विभाजन नियमावली </a:t>
            </a:r>
            <a:endParaRPr lang="en-US" sz="1600" b="1" dirty="0">
              <a:solidFill>
                <a:srgbClr val="7030A0"/>
              </a:solidFill>
              <a:cs typeface="Kalimati" panose="00000400000000000000" pitchFamily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7030A0"/>
                </a:solidFill>
                <a:cs typeface="Kalimati" panose="00000400000000000000" pitchFamily="2"/>
              </a:rPr>
              <a:t> </a:t>
            </a:r>
            <a:r>
              <a:rPr lang="ne-NP" sz="1600" b="1" dirty="0">
                <a:solidFill>
                  <a:srgbClr val="7030A0"/>
                </a:solidFill>
                <a:cs typeface="Kalimati" panose="00000400000000000000" pitchFamily="2"/>
              </a:rPr>
              <a:t>कार्य सम्पादन नियमावली</a:t>
            </a:r>
            <a:endParaRPr lang="en-US" sz="1600" b="1" dirty="0">
              <a:solidFill>
                <a:srgbClr val="7030A0"/>
              </a:solidFill>
              <a:cs typeface="Kalimati" panose="00000400000000000000" pitchFamily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7030A0"/>
                </a:solidFill>
                <a:cs typeface="Kalimati" panose="00000400000000000000" pitchFamily="2"/>
              </a:rPr>
              <a:t> </a:t>
            </a:r>
            <a:r>
              <a:rPr lang="ne-NP" sz="1600" b="1" dirty="0">
                <a:solidFill>
                  <a:srgbClr val="7030A0"/>
                </a:solidFill>
                <a:cs typeface="Kalimati" panose="00000400000000000000" pitchFamily="2"/>
              </a:rPr>
              <a:t>गाउँ सभा सन्चालन कार्यबिधी</a:t>
            </a:r>
            <a:endParaRPr lang="en-US" sz="1600" b="1" dirty="0">
              <a:solidFill>
                <a:srgbClr val="7030A0"/>
              </a:solidFill>
              <a:cs typeface="Kalimati" panose="00000400000000000000" pitchFamily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7030A0"/>
                </a:solidFill>
                <a:cs typeface="Kalimati" panose="00000400000000000000" pitchFamily="2"/>
              </a:rPr>
              <a:t> </a:t>
            </a:r>
            <a:r>
              <a:rPr lang="ne-NP" sz="1600" b="1" dirty="0">
                <a:solidFill>
                  <a:srgbClr val="7030A0"/>
                </a:solidFill>
                <a:cs typeface="Kalimati" panose="00000400000000000000" pitchFamily="2"/>
              </a:rPr>
              <a:t>निर्णय वा आदेश र अधिकारपत्रको प्रमाणिकरण</a:t>
            </a:r>
            <a:r>
              <a:rPr lang="en-US" sz="1600" b="1" dirty="0">
                <a:solidFill>
                  <a:srgbClr val="7030A0"/>
                </a:solidFill>
                <a:cs typeface="Kalimati" panose="00000400000000000000" pitchFamily="2"/>
              </a:rPr>
              <a:t> </a:t>
            </a:r>
            <a:r>
              <a:rPr lang="ne-NP" sz="1600" b="1" dirty="0">
                <a:solidFill>
                  <a:srgbClr val="7030A0"/>
                </a:solidFill>
                <a:cs typeface="Kalimati" panose="00000400000000000000" pitchFamily="2"/>
              </a:rPr>
              <a:t>नियमावली </a:t>
            </a:r>
            <a:endParaRPr lang="en-US" sz="1600" b="1" dirty="0">
              <a:solidFill>
                <a:srgbClr val="7030A0"/>
              </a:solidFill>
              <a:cs typeface="Kalimati" panose="00000400000000000000" pitchFamily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7030A0"/>
                </a:solidFill>
                <a:cs typeface="Kalimati" panose="00000400000000000000" pitchFamily="2"/>
              </a:rPr>
              <a:t> </a:t>
            </a:r>
            <a:r>
              <a:rPr lang="ne-NP" sz="1600" b="1" dirty="0">
                <a:solidFill>
                  <a:srgbClr val="7030A0"/>
                </a:solidFill>
                <a:cs typeface="Kalimati" panose="00000400000000000000" pitchFamily="2"/>
              </a:rPr>
              <a:t>पदाधिकारिहरुको आचारसंहिता २०७४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e-NP" sz="1600" b="1" dirty="0">
                <a:solidFill>
                  <a:srgbClr val="7030A0"/>
                </a:solidFill>
                <a:cs typeface="Kalimati" panose="00000400000000000000" pitchFamily="2"/>
              </a:rPr>
              <a:t>स्थानीय तहको उपभोक्ता समिति गठन, परिचालन तथा व्यवस्थापन सम्बन्धी कार्यविधि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e-NP" sz="1600" b="1" dirty="0">
                <a:solidFill>
                  <a:srgbClr val="7030A0"/>
                </a:solidFill>
                <a:cs typeface="Kalimati" panose="00000400000000000000" pitchFamily="2"/>
              </a:rPr>
              <a:t>आर्थिक ऐन, विनियोजन ऐन</a:t>
            </a:r>
          </a:p>
          <a:p>
            <a:pPr>
              <a:buFont typeface="Wingdings" panose="05000000000000000000" pitchFamily="2" charset="2"/>
              <a:buChar char="Ø"/>
            </a:pPr>
            <a:endParaRPr lang="ne-NP" sz="1600" b="1" dirty="0">
              <a:solidFill>
                <a:srgbClr val="7030A0"/>
              </a:solidFill>
              <a:cs typeface="Kalimati" panose="00000400000000000000" pitchFamily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e-NP" sz="1600" b="1" dirty="0">
              <a:solidFill>
                <a:srgbClr val="7030A0"/>
              </a:solidFill>
              <a:cs typeface="Kalimati" panose="00000400000000000000" pitchFamily="2"/>
            </a:endParaRPr>
          </a:p>
          <a:p>
            <a:pPr marL="0" indent="0">
              <a:buNone/>
            </a:pPr>
            <a:endParaRPr lang="en-US" sz="1600" b="1" dirty="0">
              <a:solidFill>
                <a:srgbClr val="7030A0"/>
              </a:solidFill>
              <a:cs typeface="Kalimati" panose="00000400000000000000" pitchFamily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b="1" dirty="0">
              <a:solidFill>
                <a:srgbClr val="7030A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10730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ne-NP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आ.व</a:t>
            </a:r>
            <a:r>
              <a:rPr lang="ne-NP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.०७९/८० </a:t>
            </a:r>
            <a:r>
              <a:rPr lang="ne-NP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को आय-व्यय विवरण</a:t>
            </a:r>
            <a:endParaRPr lang="en-US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53982"/>
              </p:ext>
            </p:extLst>
          </p:nvPr>
        </p:nvGraphicFramePr>
        <p:xfrm>
          <a:off x="457200" y="1066800"/>
          <a:ext cx="8534400" cy="5098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t"/>
                      <a:r>
                        <a:rPr lang="ne-NP" sz="1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आम्दानीको</a:t>
                      </a:r>
                      <a:r>
                        <a:rPr lang="ne-NP" sz="1800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श्रोत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800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प्राप्त  रु.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ne-NP" sz="1800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खर्च रु.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800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खर्च प्रतिशत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संघीय सरकार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</a:t>
                      </a:r>
                      <a:r>
                        <a:rPr lang="ne-NP" sz="1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सामानिकरण,</a:t>
                      </a:r>
                      <a:r>
                        <a:rPr lang="ne-NP" sz="1400" b="0" i="0" u="none" strike="noStrike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सशर्तअनुदान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,</a:t>
                      </a:r>
                      <a:r>
                        <a:rPr lang="ne-NP" sz="1400" b="0" i="0" u="none" strike="noStrike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राजस्व वाँडफाँड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,</a:t>
                      </a:r>
                      <a:r>
                        <a:rPr lang="ne-NP" sz="1400" b="0" i="0" u="none" strike="noStrike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समपुरक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,</a:t>
                      </a:r>
                      <a:r>
                        <a:rPr lang="ne-NP" sz="1400" b="0" i="0" u="none" strike="noStrike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विशेष एवं अन्य समेत एकमुष्ट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)</a:t>
                      </a:r>
                      <a:endParaRPr lang="sa-IN" sz="14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२९,९४,३८,६११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२४,४८,१७,३२८</a:t>
                      </a:r>
                      <a:endParaRPr lang="sa-IN" sz="1800" b="0" i="0" u="none" strike="noStrike" kern="120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८१.७५</a:t>
                      </a:r>
                      <a:endParaRPr lang="sa-IN" sz="18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प्रदेश सरकार</a:t>
                      </a:r>
                      <a:endParaRPr lang="en-US" sz="18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</a:t>
                      </a:r>
                      <a:r>
                        <a:rPr lang="ne-NP" sz="1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सामानीकरण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,</a:t>
                      </a:r>
                      <a:r>
                        <a:rPr lang="ne-NP" sz="1400" b="0" i="0" u="none" strike="noStrike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सशर्त अनुदान 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,</a:t>
                      </a:r>
                      <a:r>
                        <a:rPr lang="ne-NP" sz="1400" b="0" i="0" u="none" strike="noStrike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राजस्व वाँडफाँड 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, </a:t>
                      </a:r>
                      <a:r>
                        <a:rPr lang="ne-NP" sz="1400" b="0" i="0" u="none" strike="noStrike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समपुरक विशेष एवं अन्य समेत एकमुष्ट 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)</a:t>
                      </a:r>
                      <a:endParaRPr lang="sa-IN" sz="14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२,२२,४६,२९३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१,५०,१८,२१४</a:t>
                      </a:r>
                      <a:endParaRPr lang="sa-IN" sz="1800" b="0" i="0" u="none" strike="noStrike" kern="120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६७.५०</a:t>
                      </a:r>
                      <a:endParaRPr lang="sa-IN" sz="1800" b="0" i="0" u="none" strike="noStrike" kern="120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आन्तरिक श्रोत</a:t>
                      </a:r>
                      <a:endParaRPr lang="sa-IN" sz="18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२५,००,०००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१६,००,०००</a:t>
                      </a:r>
                      <a:endParaRPr lang="sa-IN" sz="1800" b="0" i="0" u="none" strike="noStrike" kern="120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६४</a:t>
                      </a:r>
                      <a:endParaRPr lang="sa-IN" sz="1800" b="0" i="0" u="none" strike="noStrike" kern="120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श्रोत बाँडफाँडबाट</a:t>
                      </a:r>
                      <a:endParaRPr lang="sa-IN" sz="18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a-IN" sz="1800" b="0" i="0" u="none" strike="noStrike" kern="120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sa-IN" sz="1800" b="0" i="0" u="none" strike="noStrike" kern="120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गत आ.व.को अल्या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१,६१,००,०००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१,०३,९०,४७३</a:t>
                      </a:r>
                      <a:endParaRPr lang="sa-IN" sz="1800" b="0" i="0" u="none" strike="noStrike" kern="120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६४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सामाजिक सुरक्षा अनुदान</a:t>
                      </a:r>
                      <a:endParaRPr lang="sa-IN" sz="18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२,९०,३५,२००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२,९०,३५,२००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१००</a:t>
                      </a:r>
                      <a:endParaRPr lang="sa-IN" sz="1800" b="0" i="0" u="none" strike="noStrike" kern="120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स्थानीय पूर्वाधार विकास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</a:t>
                      </a:r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संघ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)</a:t>
                      </a:r>
                      <a:endParaRPr lang="sa-IN" sz="18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४०,००,०००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२०,००,०००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५०</a:t>
                      </a:r>
                      <a:endParaRPr lang="sa-IN" sz="1800" b="0" i="0" u="none" strike="noStrike" kern="120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स्थानीय पूर्वाधार विकास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</a:t>
                      </a:r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प्रदेश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)</a:t>
                      </a:r>
                      <a:endParaRPr lang="sa-IN" sz="18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१,२५,६५,०००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१,०५,६५,०००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८४</a:t>
                      </a:r>
                      <a:endParaRPr lang="sa-IN" sz="1800" b="0" i="0" u="none" strike="noStrike" kern="120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0" i="0" u="none" strike="noStrike" kern="120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बेरुजु असुली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sa-IN" sz="18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sa-IN" sz="18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e-NP" sz="24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                              अन्य </a:t>
                      </a:r>
                      <a:endParaRPr lang="en-US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८०,००,०००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८०,००,०००</a:t>
                      </a:r>
                      <a:endParaRPr lang="sa-IN" sz="18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१००</a:t>
                      </a:r>
                      <a:endParaRPr lang="sa-IN" sz="18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जम्मा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३८,३८,८५,१०४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३२,५४,२६,२१५</a:t>
                      </a:r>
                      <a:endParaRPr lang="sa-IN" sz="18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sa-IN" sz="18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45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sa-IN" sz="36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आ.व</a:t>
            </a:r>
            <a:r>
              <a:rPr lang="sa-IN" sz="360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.०</a:t>
            </a:r>
            <a:r>
              <a:rPr lang="ne-NP" sz="360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७९</a:t>
            </a:r>
            <a:r>
              <a:rPr lang="sa-IN" sz="360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/</a:t>
            </a:r>
            <a:r>
              <a:rPr lang="ne-NP" sz="360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०८० </a:t>
            </a:r>
            <a:r>
              <a:rPr lang="ne-NP" sz="36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को</a:t>
            </a:r>
            <a:r>
              <a:rPr lang="sa-IN" sz="36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36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चालु / पूँजिगत </a:t>
            </a:r>
            <a:r>
              <a:rPr lang="sa-IN" sz="36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खर्च</a:t>
            </a:r>
            <a:r>
              <a:rPr lang="ne-IN" sz="36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र</a:t>
            </a:r>
            <a:r>
              <a:rPr lang="sa-IN" sz="36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प्रगति </a:t>
            </a:r>
            <a:endParaRPr lang="en-US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421749"/>
              </p:ext>
            </p:extLst>
          </p:nvPr>
        </p:nvGraphicFramePr>
        <p:xfrm>
          <a:off x="381000" y="1447800"/>
          <a:ext cx="83058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7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8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0719">
                <a:tc>
                  <a:txBody>
                    <a:bodyPr/>
                    <a:lstStyle/>
                    <a:p>
                      <a:pPr algn="ctr" fontAlgn="b"/>
                      <a:r>
                        <a:rPr lang="sa-IN" sz="2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सि.न.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a-IN" sz="2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विवरण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बिनियोजित रु</a:t>
                      </a:r>
                      <a:endParaRPr lang="sa-IN" sz="24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खर्च रु</a:t>
                      </a:r>
                      <a:endParaRPr lang="sa-IN" sz="24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a-IN" sz="2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प्रगति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कैफियत</a:t>
                      </a:r>
                      <a:endParaRPr lang="sa-IN" sz="24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804">
                <a:tc>
                  <a:txBody>
                    <a:bodyPr/>
                    <a:lstStyle/>
                    <a:p>
                      <a:pPr algn="ctr" fontAlgn="b"/>
                      <a:r>
                        <a:rPr lang="sa-IN" sz="2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endParaRPr lang="sa-IN" sz="24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a-IN" sz="2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चालू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२४,७७,२६,४७४</a:t>
                      </a:r>
                      <a:endParaRPr lang="sa-IN" sz="24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२२,७४,४०,३३४</a:t>
                      </a:r>
                      <a:endParaRPr lang="sa-IN" sz="24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९०</a:t>
                      </a:r>
                      <a:endParaRPr lang="sa-IN" sz="24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a-IN" sz="24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804"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a-IN" sz="2400" b="0" i="0" u="none" strike="noStrike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पुँजिगत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१२,७५,९८,२९३</a:t>
                      </a:r>
                      <a:endParaRPr lang="sa-IN" sz="24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८,८५,८७,२८३</a:t>
                      </a:r>
                      <a:endParaRPr lang="sa-IN" sz="24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७०</a:t>
                      </a:r>
                      <a:endParaRPr lang="sa-IN" sz="24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a-IN" sz="24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3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r>
                        <a:rPr lang="sa-IN" sz="2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जम्मा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३७,५३,२४,७६७</a:t>
                      </a:r>
                      <a:endParaRPr lang="sa-IN" sz="24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२७,६०,२७,६१७</a:t>
                      </a:r>
                      <a:endParaRPr lang="sa-IN" sz="24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८०</a:t>
                      </a:r>
                      <a:endParaRPr lang="sa-IN" sz="24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a-IN" sz="24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2269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e-NP" sz="48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स्थानीय पूर्वाधार बिकास कार्यक्रमको प्रगति</a:t>
            </a:r>
            <a:endParaRPr lang="en-US" sz="48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815992"/>
              </p:ext>
            </p:extLst>
          </p:nvPr>
        </p:nvGraphicFramePr>
        <p:xfrm>
          <a:off x="76200" y="1828800"/>
          <a:ext cx="8991600" cy="3733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44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48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85119"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तह 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आयोजना/कार्यक्रम</a:t>
                      </a:r>
                    </a:p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संख्या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सम्पन्न</a:t>
                      </a:r>
                      <a:r>
                        <a:rPr lang="ne-NP" sz="2000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आयोजना/</a:t>
                      </a:r>
                    </a:p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कार्यक्रम संख्या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विनियोजित</a:t>
                      </a:r>
                      <a:r>
                        <a:rPr lang="ne-NP" sz="2000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रकम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खर्च रकम 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भौतिक प्रगति%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वित्तीय प्रगति %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894"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संघ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४००००००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२००००००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५०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५०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894"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प्रदेश</a:t>
                      </a:r>
                      <a:r>
                        <a:rPr lang="ne-NP" sz="2000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१३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१२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१२५६५०००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१०५६५०००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८४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८४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894"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जम्मा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१६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१४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१,६५,६५,०००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१,२५,६५,०००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19800" cy="868362"/>
          </a:xfrm>
        </p:spPr>
        <p:txBody>
          <a:bodyPr>
            <a:normAutofit/>
          </a:bodyPr>
          <a:lstStyle/>
          <a:p>
            <a:r>
              <a:rPr lang="sa-IN" dirty="0"/>
              <a:t> </a:t>
            </a:r>
            <a:r>
              <a:rPr lang="ne-NP" dirty="0">
                <a:latin typeface="Kokila" panose="020B0604020202020204" pitchFamily="34" charset="0"/>
                <a:cs typeface="Kokila" panose="020B0604020202020204" pitchFamily="34" charset="0"/>
              </a:rPr>
              <a:t>समितिगत</a:t>
            </a:r>
            <a:r>
              <a:rPr lang="ne-NP" dirty="0"/>
              <a:t> </a:t>
            </a:r>
            <a:r>
              <a:rPr lang="ne-NP" dirty="0">
                <a:latin typeface="Kokila" panose="020B0604020202020204" pitchFamily="34" charset="0"/>
                <a:cs typeface="Kokila" panose="020B0604020202020204" pitchFamily="34" charset="0"/>
              </a:rPr>
              <a:t>कार्यक्रमको </a:t>
            </a:r>
            <a:r>
              <a:rPr lang="sa-IN" dirty="0">
                <a:latin typeface="Kokila" panose="020B0604020202020204" pitchFamily="34" charset="0"/>
                <a:cs typeface="Kokila" panose="020B0604020202020204" pitchFamily="34" charset="0"/>
              </a:rPr>
              <a:t>प्रगत</a:t>
            </a:r>
            <a:r>
              <a:rPr lang="ne-NP" dirty="0">
                <a:latin typeface="Kokila" panose="020B0604020202020204" pitchFamily="34" charset="0"/>
                <a:cs typeface="Kokila" panose="020B0604020202020204" pitchFamily="34" charset="0"/>
              </a:rPr>
              <a:t>ि</a:t>
            </a:r>
            <a:r>
              <a:rPr lang="sa-IN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endParaRPr lang="en-US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275389"/>
              </p:ext>
            </p:extLst>
          </p:nvPr>
        </p:nvGraphicFramePr>
        <p:xfrm>
          <a:off x="152400" y="1221203"/>
          <a:ext cx="89916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विवरण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योजना/कार्यक्रम संख्या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संपन्न संख्या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विनियोजित रकम 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खर्च रकम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आर्थिक प्रगती %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भौतिक प्रगति %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आर्थिक विकास समिति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३२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३२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१,२२,००,०००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१,२२,००,०००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सामाजिक विकास समिति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१११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१११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२,४३,५०,०००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२,४३,५०,०००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वन वातावरण तथा बिपद् </a:t>
                      </a:r>
                    </a:p>
                    <a:p>
                      <a:pPr>
                        <a:buNone/>
                      </a:pPr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ब्यवस्थापन समिति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बिधायन समिति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सुशासन तथा अन्तरसम्बन्धित क्षेत्र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१२,७०,०००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१२,७०,०००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भौतिक पूर्वाधार समिति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१३४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१२१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८,६०,८०,०००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५,८५,००,०००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६८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६८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ne-NP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जम्मा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br>
              <a:rPr lang="ne-NP" b="1" dirty="0">
                <a:solidFill>
                  <a:srgbClr val="00B0F0"/>
                </a:solidFill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ne-NP" b="1" dirty="0">
                <a:solidFill>
                  <a:srgbClr val="00B0F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न्यायिक समिति </a:t>
            </a:r>
            <a:endParaRPr lang="en-US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क) मुद्दाको विवरणः आव०७६/७७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cs typeface="Kalimati" panose="00000400000000000000" pitchFamily="2"/>
              </a:rPr>
              <a:t>	</a:t>
            </a: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१ अल्या भै आएका मुद्दा संख्याः</a:t>
            </a:r>
            <a:r>
              <a:rPr lang="en-US" dirty="0">
                <a:solidFill>
                  <a:srgbClr val="002060"/>
                </a:solidFill>
                <a:cs typeface="Kalimati" panose="00000400000000000000" pitchFamily="2"/>
              </a:rPr>
              <a:t> -</a:t>
            </a: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 छैन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cs typeface="Kalimati" panose="00000400000000000000" pitchFamily="2"/>
              </a:rPr>
              <a:t>	</a:t>
            </a: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२ यो वर्ष दर्ता भएका मुद्दा संख्याः</a:t>
            </a:r>
            <a:r>
              <a:rPr lang="en-US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३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cs typeface="Kalimati" panose="00000400000000000000" pitchFamily="2"/>
              </a:rPr>
              <a:t>	</a:t>
            </a: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३ फर्छ्योट भएका मुद्दा संख्याः २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cs typeface="Kalimati" panose="00000400000000000000" pitchFamily="2"/>
              </a:rPr>
              <a:t>	</a:t>
            </a: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४ फर्छ्योट हुन बाकी मुद्दा संख्याः १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cs typeface="Kalimati" panose="00000400000000000000" pitchFamily="2"/>
              </a:rPr>
              <a:t>	</a:t>
            </a: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५ मेलमिलापकर्ता नियुक्ती संख्याः-</a:t>
            </a:r>
            <a:r>
              <a:rPr lang="en-US" dirty="0">
                <a:solidFill>
                  <a:srgbClr val="002060"/>
                </a:solidFill>
                <a:cs typeface="Kalimati" panose="00000400000000000000" pitchFamily="2"/>
              </a:rPr>
              <a:t>  </a:t>
            </a: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७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765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600" y="914400"/>
            <a:ext cx="6589199" cy="762000"/>
          </a:xfrm>
        </p:spPr>
        <p:txBody>
          <a:bodyPr>
            <a:normAutofit/>
          </a:bodyPr>
          <a:lstStyle/>
          <a:p>
            <a:r>
              <a:rPr lang="ne-NP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सामाजिक सूरक्षा भत्ता पाउनेको विवरण</a:t>
            </a:r>
            <a:endParaRPr lang="en-US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१ जेष्ठ नागरिक भत्ता पाउनेको संख्या: ५३९</a:t>
            </a:r>
          </a:p>
          <a:p>
            <a:pPr marL="0" indent="0">
              <a:buNone/>
            </a:pP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२ एकल महिला भत्ता पाउने संख्या : ११५</a:t>
            </a:r>
          </a:p>
          <a:p>
            <a:pPr marL="0" indent="0">
              <a:buNone/>
            </a:pP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३ विधवा भत्ता पाउनेको संख्या: १३२</a:t>
            </a:r>
          </a:p>
          <a:p>
            <a:pPr marL="0" indent="0">
              <a:buNone/>
            </a:pP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३ जेष्ठ नागरिक दलित भत्ता पाउने संख्या: ८</a:t>
            </a:r>
          </a:p>
          <a:p>
            <a:pPr marL="0" indent="0">
              <a:buNone/>
            </a:pP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४ दलित बाल-बालिका भत्ता पाउने संख्या:१८</a:t>
            </a:r>
          </a:p>
          <a:p>
            <a:pPr marL="0" indent="0">
              <a:buNone/>
            </a:pP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५ पूर्ण अपाङ्ग भत्ता पाउनेको संख्या: २५</a:t>
            </a:r>
          </a:p>
          <a:p>
            <a:pPr marL="0" indent="0">
              <a:buNone/>
            </a:pP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६ आंशिक अपाङ्ग भत्ता पाउनेको संख्या: ५६</a:t>
            </a:r>
          </a:p>
          <a:p>
            <a:pPr marL="0" indent="0">
              <a:buNone/>
            </a:pP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७ भुक्तानी प्रकृया : नगद</a:t>
            </a:r>
            <a:endParaRPr lang="en-US" dirty="0">
              <a:solidFill>
                <a:srgbClr val="002060"/>
              </a:solidFill>
              <a:cs typeface="Kalimati" panose="00000400000000000000" pitchFamily="2"/>
            </a:endParaRPr>
          </a:p>
          <a:p>
            <a:pPr marL="0" indent="0">
              <a:buNone/>
            </a:pP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८  कूल खर्च रकमः २९०३५२००।</a:t>
            </a:r>
            <a:r>
              <a:rPr lang="en-US" dirty="0">
                <a:solidFill>
                  <a:srgbClr val="002060"/>
                </a:solidFill>
                <a:cs typeface="Kalimati" panose="00000400000000000000" pitchFamily="2"/>
              </a:rPr>
              <a:t>-</a:t>
            </a:r>
            <a:endParaRPr lang="ne-NP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57200"/>
            <a:ext cx="8229600" cy="2328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12700">
            <a:bevelT/>
            <a:contourClr>
              <a:schemeClr val="accent5">
                <a:lumMod val="60000"/>
                <a:lumOff val="40000"/>
              </a:schemeClr>
            </a:contourClr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ne-NP" sz="4800" b="1" spc="38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bhyudaya" panose="00000400000000000000" pitchFamily="2" charset="0"/>
                <a:cs typeface="Kokila" panose="020B0604020202020204" pitchFamily="34" charset="0"/>
              </a:rPr>
              <a:t>गौरीगञ्ज </a:t>
            </a:r>
            <a:r>
              <a:rPr lang="ne-NP" sz="4800" b="1" spc="38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bhyudaya" panose="00000400000000000000" pitchFamily="2" charset="0"/>
                <a:cs typeface="Kokila" panose="020B0604020202020204" pitchFamily="34" charset="0"/>
              </a:rPr>
              <a:t>गाउँपालिका </a:t>
            </a:r>
          </a:p>
          <a:p>
            <a:pPr algn="ctr"/>
            <a:r>
              <a:rPr lang="ne-NP" sz="7200" b="1" spc="38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bhyudaya" panose="00000400000000000000" pitchFamily="2" charset="0"/>
                <a:cs typeface="Kokila" panose="020B0604020202020204" pitchFamily="34" charset="0"/>
              </a:rPr>
              <a:t>गाउँ कार्यपालिकाको कार्यालय</a:t>
            </a:r>
          </a:p>
          <a:p>
            <a:pPr algn="ctr"/>
            <a:r>
              <a:rPr lang="ne-NP" sz="2800" b="1" spc="38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bhyudaya" panose="00000400000000000000" pitchFamily="2" charset="0"/>
                <a:cs typeface="Kokila" panose="020B0604020202020204" pitchFamily="34" charset="0"/>
              </a:rPr>
              <a:t>गौरीगञ्ज</a:t>
            </a:r>
            <a:r>
              <a:rPr lang="en-US" sz="2800" b="1" spc="38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bhyudaya" panose="00000400000000000000" pitchFamily="2" charset="0"/>
                <a:cs typeface="Kokila" panose="020B0604020202020204" pitchFamily="34" charset="0"/>
              </a:rPr>
              <a:t>,</a:t>
            </a:r>
            <a:r>
              <a:rPr lang="ne-NP" sz="2800" b="1" spc="38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bhyudaya" panose="00000400000000000000" pitchFamily="2" charset="0"/>
                <a:cs typeface="Kokila" panose="020B0604020202020204" pitchFamily="34" charset="0"/>
              </a:rPr>
              <a:t> झापा</a:t>
            </a:r>
            <a:endParaRPr lang="ne-NP" sz="3200" b="1" spc="38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bhyudaya" panose="00000400000000000000" pitchFamily="2" charset="0"/>
              <a:cs typeface="Kokila" panose="020B0604020202020204" pitchFamily="34" charset="0"/>
            </a:endParaRPr>
          </a:p>
        </p:txBody>
      </p:sp>
      <p:pic>
        <p:nvPicPr>
          <p:cNvPr id="4" name="Picture 6" descr="C2_02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54" y="3441638"/>
            <a:ext cx="2141692" cy="197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>
            <a:hlinkHover r:id="" action="ppaction://noaction">
              <a:snd r:embed="rId3" name="APPLAUSE.WAV"/>
            </a:hlinkHover>
          </p:cNvPr>
          <p:cNvSpPr>
            <a:spLocks noChangeArrowheads="1" noChangeShapeType="1" noTextEdit="1"/>
          </p:cNvSpPr>
          <p:nvPr/>
        </p:nvSpPr>
        <p:spPr bwMode="auto">
          <a:xfrm>
            <a:off x="2667000" y="5581214"/>
            <a:ext cx="3588235" cy="4728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 err="1">
                <a:ln w="12700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Preeti" pitchFamily="2" charset="0"/>
              </a:rPr>
              <a:t>gd:sf</a:t>
            </a:r>
            <a:r>
              <a:rPr lang="en-US" sz="2700" kern="10" dirty="0">
                <a:ln w="12700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Preeti" pitchFamily="2" charset="0"/>
              </a:rPr>
              <a:t>/</a:t>
            </a:r>
          </a:p>
        </p:txBody>
      </p:sp>
      <p:sp>
        <p:nvSpPr>
          <p:cNvPr id="7" name="WordArt 5">
            <a:hlinkHover r:id="" action="ppaction://noaction">
              <a:snd r:embed="rId3" name="APPLAUSE.WAV"/>
            </a:hlinkHover>
          </p:cNvPr>
          <p:cNvSpPr>
            <a:spLocks noChangeArrowheads="1" noChangeShapeType="1" noTextEdit="1"/>
          </p:cNvSpPr>
          <p:nvPr/>
        </p:nvSpPr>
        <p:spPr bwMode="auto">
          <a:xfrm>
            <a:off x="3200400" y="2947458"/>
            <a:ext cx="2743200" cy="3324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e-NP" sz="2700" kern="10" dirty="0">
                <a:ln w="12700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Kanchan" pitchFamily="2" charset="0"/>
              </a:rPr>
              <a:t>को तर्फवाट उपस्थित सबैमा </a:t>
            </a:r>
            <a:endParaRPr lang="en-US" sz="2700" kern="10" dirty="0"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solidFill>
                <a:srgbClr val="0070C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Kanch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56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e-NP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बेरुजु विवरण </a:t>
            </a:r>
            <a:endParaRPr lang="en-US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457200" indent="-457200">
              <a:buAutoNum type="hindiNumPeriod"/>
            </a:pP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कुल बेरुजु रकम रु </a:t>
            </a:r>
            <a:r>
              <a:rPr lang="en-US" dirty="0">
                <a:solidFill>
                  <a:srgbClr val="002060"/>
                </a:solidFill>
                <a:cs typeface="Kalimati" panose="00000400000000000000" pitchFamily="2"/>
              </a:rPr>
              <a:t>59159000</a:t>
            </a:r>
            <a:endParaRPr lang="ne-NP" dirty="0">
              <a:solidFill>
                <a:srgbClr val="002060"/>
              </a:solidFill>
              <a:cs typeface="Kalimati" panose="00000400000000000000" pitchFamily="2"/>
            </a:endParaRPr>
          </a:p>
          <a:p>
            <a:pPr marL="457200" indent="-457200">
              <a:buAutoNum type="hindiNumPeriod"/>
            </a:pP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आ.व.७४/७५ को बेरुजु रकमः ३,९९,२०,०००</a:t>
            </a:r>
          </a:p>
          <a:p>
            <a:pPr marL="457200" indent="-457200">
              <a:buAutoNum type="hindiNumPeriod"/>
            </a:pP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आ.व.७५/७६ को बेरुजुरु रकमः १,९२,३९,०००</a:t>
            </a:r>
          </a:p>
          <a:p>
            <a:pPr marL="0" indent="0">
              <a:buNone/>
            </a:pP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२. यो वर्ष फर्छ्यौट भएको रकम रु</a:t>
            </a:r>
            <a:r>
              <a:rPr lang="en-US" dirty="0">
                <a:solidFill>
                  <a:srgbClr val="002060"/>
                </a:solidFill>
                <a:cs typeface="Kalimati" panose="00000400000000000000" pitchFamily="2"/>
              </a:rPr>
              <a:t>-</a:t>
            </a: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</a:p>
          <a:p>
            <a:pPr marL="0" indent="0">
              <a:buNone/>
            </a:pP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३. बाकी बेरुजु रकम रु</a:t>
            </a:r>
            <a:r>
              <a:rPr lang="en-US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dirty="0">
                <a:solidFill>
                  <a:srgbClr val="002060"/>
                </a:solidFill>
                <a:cs typeface="Kalimati" panose="00000400000000000000" pitchFamily="2"/>
              </a:rPr>
              <a:t>५,९१,५९,०००।-</a:t>
            </a:r>
          </a:p>
        </p:txBody>
      </p:sp>
    </p:spTree>
    <p:extLst>
      <p:ext uri="{BB962C8B-B14F-4D97-AF65-F5344CB8AC3E}">
        <p14:creationId xmlns:p14="http://schemas.microsoft.com/office/powerpoint/2010/main" val="34657340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e-NP" dirty="0">
                <a:latin typeface="Kokila" panose="020B0604020202020204" pitchFamily="34" charset="0"/>
                <a:cs typeface="Kokila" panose="020B0604020202020204" pitchFamily="34" charset="0"/>
              </a:rPr>
              <a:t>कोषको विवरण </a:t>
            </a:r>
            <a:endParaRPr lang="en-US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005215"/>
              </p:ext>
            </p:extLst>
          </p:nvPr>
        </p:nvGraphicFramePr>
        <p:xfrm>
          <a:off x="1066800" y="1902229"/>
          <a:ext cx="659130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33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सि नं 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कोषको नाम 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</a:t>
                      </a:r>
                      <a:r>
                        <a:rPr lang="ne-NP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व मा </a:t>
                      </a:r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कोषमा जम्मा रहेको रकम 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२०७६/०७७मा खर्च भएको रकम 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 व अन्यमा बाँकी रकम 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कैफियत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१.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संचित</a:t>
                      </a:r>
                      <a:r>
                        <a:rPr lang="ne-NP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कोष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३८,३६,८७,३४८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३३,७७,५५,३४८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४,५९,३२,०००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२.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प्रकोप व्यवस्थापन कोष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३४,९५,०००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३४,९४,३८८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३.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कर्मचारी कल्याण</a:t>
                      </a:r>
                      <a:r>
                        <a:rPr lang="ne-NP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कोष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४.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विभाज्य कोष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६,१०,४७५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५.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विविध कोष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११,००,०००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६,३५,०००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४,६५,०००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६.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आकस्मिक कोष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०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55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34" y="609600"/>
            <a:ext cx="8229600" cy="944562"/>
          </a:xfrm>
        </p:spPr>
        <p:txBody>
          <a:bodyPr>
            <a:normAutofit/>
          </a:bodyPr>
          <a:lstStyle/>
          <a:p>
            <a:r>
              <a:rPr lang="ne-NP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कोभिड-१९ सम्बन्धि भए गरेका कार्यहरु: </a:t>
            </a:r>
            <a:endParaRPr lang="en-US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848600" cy="4648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e-NP" dirty="0">
                <a:solidFill>
                  <a:srgbClr val="7030A0"/>
                </a:solidFill>
                <a:cs typeface="Kalimati" panose="00000400000000000000" pitchFamily="2"/>
              </a:rPr>
              <a:t>१. क्वारेण्टाइन स्थान संख्याः २</a:t>
            </a:r>
          </a:p>
          <a:p>
            <a:pPr marL="0" indent="0">
              <a:buNone/>
            </a:pPr>
            <a:r>
              <a:rPr lang="ne-NP" dirty="0">
                <a:solidFill>
                  <a:srgbClr val="7030A0"/>
                </a:solidFill>
                <a:cs typeface="Kalimati" panose="00000400000000000000" pitchFamily="2"/>
              </a:rPr>
              <a:t>२.क्वारेन्टाइन कूल बेड संख्या:</a:t>
            </a:r>
            <a:r>
              <a:rPr lang="en-US" dirty="0">
                <a:solidFill>
                  <a:srgbClr val="7030A0"/>
                </a:solidFill>
                <a:cs typeface="Kalimati" panose="00000400000000000000" pitchFamily="2"/>
              </a:rPr>
              <a:t> </a:t>
            </a:r>
            <a:r>
              <a:rPr lang="ne-NP" dirty="0">
                <a:solidFill>
                  <a:srgbClr val="7030A0"/>
                </a:solidFill>
                <a:cs typeface="Kalimati" panose="00000400000000000000" pitchFamily="2"/>
              </a:rPr>
              <a:t>३० हाल १५ कायम</a:t>
            </a:r>
          </a:p>
          <a:p>
            <a:pPr marL="0" indent="0">
              <a:buNone/>
            </a:pPr>
            <a:r>
              <a:rPr lang="ne-NP" dirty="0">
                <a:solidFill>
                  <a:srgbClr val="7030A0"/>
                </a:solidFill>
                <a:cs typeface="Kalimati" panose="00000400000000000000" pitchFamily="2"/>
              </a:rPr>
              <a:t>३.क्वारेन्टाइनमा राखिएको कूल संख्या: हाल छैन</a:t>
            </a:r>
          </a:p>
          <a:p>
            <a:pPr marL="0" indent="0">
              <a:buNone/>
            </a:pPr>
            <a:r>
              <a:rPr lang="ne-NP" dirty="0">
                <a:solidFill>
                  <a:srgbClr val="7030A0"/>
                </a:solidFill>
                <a:cs typeface="Kalimati" panose="00000400000000000000" pitchFamily="2"/>
              </a:rPr>
              <a:t>४ आइसोलेशन बेड संख्या: ०</a:t>
            </a:r>
          </a:p>
          <a:p>
            <a:pPr marL="0" indent="0">
              <a:buNone/>
            </a:pPr>
            <a:r>
              <a:rPr lang="ne-NP" dirty="0">
                <a:solidFill>
                  <a:srgbClr val="7030A0"/>
                </a:solidFill>
                <a:cs typeface="Kalimati" panose="00000400000000000000" pitchFamily="2"/>
              </a:rPr>
              <a:t>५.आइसोलेशनमा राखिएको संख्या: ०</a:t>
            </a:r>
          </a:p>
          <a:p>
            <a:pPr marL="0" indent="0">
              <a:buNone/>
            </a:pPr>
            <a:r>
              <a:rPr lang="ne-NP" dirty="0">
                <a:solidFill>
                  <a:srgbClr val="7030A0"/>
                </a:solidFill>
                <a:cs typeface="Kalimati" panose="00000400000000000000" pitchFamily="2"/>
              </a:rPr>
              <a:t>६ भारत वा तेश्रो मुलुकबाट आइ क्वारेण्टाइनमा राखिएको संख्याः</a:t>
            </a:r>
          </a:p>
          <a:p>
            <a:pPr marL="0" indent="0">
              <a:buNone/>
            </a:pPr>
            <a:r>
              <a:rPr lang="ne-NP" dirty="0">
                <a:solidFill>
                  <a:srgbClr val="7030A0"/>
                </a:solidFill>
                <a:cs typeface="Kalimati" panose="00000400000000000000" pitchFamily="2"/>
              </a:rPr>
              <a:t>७ कूल खर्च रुः ३४,94,388।–(</a:t>
            </a:r>
            <a:r>
              <a:rPr lang="ne-NP" sz="1050" dirty="0">
                <a:solidFill>
                  <a:srgbClr val="7030A0"/>
                </a:solidFill>
                <a:cs typeface="Kalimati" panose="00000400000000000000" pitchFamily="2"/>
              </a:rPr>
              <a:t>एक्काइस लाख चौरानब्बे हजार तीन सय अठासी रुपैयाँ मात्र</a:t>
            </a:r>
            <a:r>
              <a:rPr lang="ne-NP" dirty="0">
                <a:solidFill>
                  <a:srgbClr val="7030A0"/>
                </a:solidFill>
                <a:cs typeface="Kalimati" panose="00000400000000000000" pitchFamily="2"/>
              </a:rPr>
              <a:t>)</a:t>
            </a:r>
          </a:p>
          <a:p>
            <a:pPr marL="0" indent="0">
              <a:buNone/>
            </a:pPr>
            <a:r>
              <a:rPr lang="ne-NP" dirty="0">
                <a:solidFill>
                  <a:srgbClr val="7030A0"/>
                </a:solidFill>
                <a:cs typeface="Kalimati" panose="00000400000000000000" pitchFamily="2"/>
              </a:rPr>
              <a:t>क) बेड तथा कोठा तयारीमा भएको खर्च: २,०८,०००।-</a:t>
            </a:r>
          </a:p>
          <a:p>
            <a:pPr marL="0" indent="0">
              <a:buNone/>
            </a:pPr>
            <a:r>
              <a:rPr lang="ne-NP" dirty="0">
                <a:solidFill>
                  <a:srgbClr val="7030A0"/>
                </a:solidFill>
                <a:cs typeface="Kalimati" panose="00000400000000000000" pitchFamily="2"/>
              </a:rPr>
              <a:t>ख) खाना खाजा संबन्धी खर्च:  ३,५९,४५५।-</a:t>
            </a:r>
          </a:p>
          <a:p>
            <a:pPr marL="0" indent="0">
              <a:buNone/>
            </a:pPr>
            <a:r>
              <a:rPr lang="ne-NP" dirty="0">
                <a:solidFill>
                  <a:srgbClr val="7030A0"/>
                </a:solidFill>
                <a:cs typeface="Kalimati" panose="00000400000000000000" pitchFamily="2"/>
              </a:rPr>
              <a:t>ग) स्वास्थ्यकर्मी परिचालन गर्दा भएको खर्च : १३,५०,०००</a:t>
            </a:r>
          </a:p>
          <a:p>
            <a:pPr marL="0" indent="0">
              <a:buNone/>
            </a:pPr>
            <a:r>
              <a:rPr lang="ne-NP" dirty="0">
                <a:solidFill>
                  <a:srgbClr val="7030A0"/>
                </a:solidFill>
                <a:cs typeface="Kalimati" panose="00000400000000000000" pitchFamily="2"/>
              </a:rPr>
              <a:t>घ) यातायात खर्च: ५,६७,९००।-</a:t>
            </a:r>
          </a:p>
          <a:p>
            <a:pPr marL="0" indent="0">
              <a:buNone/>
            </a:pPr>
            <a:r>
              <a:rPr lang="ne-NP" dirty="0">
                <a:solidFill>
                  <a:srgbClr val="7030A0"/>
                </a:solidFill>
                <a:cs typeface="Kalimati" panose="00000400000000000000" pitchFamily="2"/>
              </a:rPr>
              <a:t>ङ) अन्य खर्च :  १०,५९,०३३।- </a:t>
            </a:r>
            <a:endParaRPr lang="en-US" dirty="0">
              <a:solidFill>
                <a:srgbClr val="7030A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56203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e-NP" sz="36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मूख्य प्राथमिकताका कार्यक्रम/आयोजनाहरु</a:t>
            </a:r>
            <a:br>
              <a:rPr lang="ne-NP" sz="36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</a:t>
            </a:r>
            <a:r>
              <a:rPr lang="ne-NP" sz="28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पालिकाले पहिचान गरेका बढीमा ५ वटा</a:t>
            </a:r>
            <a:r>
              <a:rPr lang="en-US" sz="28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  <a:endParaRPr lang="en-US" sz="36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586539"/>
              </p:ext>
            </p:extLst>
          </p:nvPr>
        </p:nvGraphicFramePr>
        <p:xfrm>
          <a:off x="1" y="1981200"/>
          <a:ext cx="9067797" cy="3912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0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22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5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सि.नं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आयोजनाको नाम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विनियोजित रकम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रकम</a:t>
                      </a:r>
                      <a:r>
                        <a:rPr lang="ne-NP" sz="1600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श्रोत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भौतिक</a:t>
                      </a:r>
                      <a:r>
                        <a:rPr lang="ne-NP" sz="1600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प्रगति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वितिय</a:t>
                      </a:r>
                      <a:r>
                        <a:rPr lang="ne-NP" sz="1600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प्रगति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सम्पन्न</a:t>
                      </a:r>
                      <a:r>
                        <a:rPr lang="ne-NP" sz="1600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वा क्रमागत</a:t>
                      </a:r>
                      <a:endParaRPr lang="ne-NP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 नं. वडा कार्यालय भवन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२१,००,०००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वि.स. संघ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 नं. वडा कार्यालय भवन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३१,००,०००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वि.स. संघ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064"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ओलाङचुङगोला स्वास्थ्यचौकी भवन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२३,०८,०००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वि.स. संघ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064"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लोरिङदेन-सुङजा-मामाङ्खे-भाङवारी-ओलाङचुङगोला</a:t>
                      </a:r>
                      <a:r>
                        <a:rPr lang="ne-NP" sz="1600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सडक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वि.स. संघ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064"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इखाखु-सेगुङवा-साप्चुङवा</a:t>
                      </a:r>
                      <a:r>
                        <a:rPr lang="ne-NP" sz="1600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-पाँटीडाँडा सडक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४८,००,०००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वि.स. संघ</a:t>
                      </a:r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3238" marR="7323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70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59644"/>
            <a:ext cx="8686800" cy="685800"/>
          </a:xfrm>
        </p:spPr>
        <p:txBody>
          <a:bodyPr>
            <a:noAutofit/>
          </a:bodyPr>
          <a:lstStyle/>
          <a:p>
            <a:r>
              <a:rPr lang="ne-NP" sz="36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गाउँपालिकाले संचालन गरेका सिर्जनात्मक (नबिनतम/अनुकरणीय) कार्यहरु </a:t>
            </a:r>
            <a:endParaRPr lang="en-US" sz="36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659" y="1335785"/>
            <a:ext cx="7772400" cy="3424238"/>
          </a:xfrm>
        </p:spPr>
        <p:txBody>
          <a:bodyPr/>
          <a:lstStyle/>
          <a:p>
            <a:pPr marL="0" indent="0">
              <a:buNone/>
            </a:pPr>
            <a:r>
              <a:rPr lang="ne-NP" dirty="0">
                <a:latin typeface="Kokila" panose="020B0604020202020204" pitchFamily="34" charset="0"/>
                <a:cs typeface="Kokila" panose="020B0604020202020204" pitchFamily="34" charset="0"/>
              </a:rPr>
              <a:t>१. सामुदायिक विद्यालयहका </a:t>
            </a:r>
            <a:r>
              <a:rPr lang="en-US" dirty="0">
                <a:latin typeface="Kokila" panose="020B0604020202020204" pitchFamily="34" charset="0"/>
                <a:cs typeface="Kokila" panose="020B0604020202020204" pitchFamily="34" charset="0"/>
              </a:rPr>
              <a:t>IEMIS </a:t>
            </a:r>
            <a:r>
              <a:rPr lang="ne-NP" dirty="0">
                <a:latin typeface="Kokila" panose="020B0604020202020204" pitchFamily="34" charset="0"/>
                <a:cs typeface="Kokila" panose="020B0604020202020204" pitchFamily="34" charset="0"/>
              </a:rPr>
              <a:t>संचालन तथा परिक्षा व्यावस्थापन सम्मन्धी तालिम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89" y="4119628"/>
            <a:ext cx="4144225" cy="2243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2" y="4012912"/>
            <a:ext cx="5084384" cy="2350657"/>
          </a:xfrm>
          <a:prstGeom prst="rect">
            <a:avLst/>
          </a:prstGeom>
        </p:spPr>
      </p:pic>
      <p:pic>
        <p:nvPicPr>
          <p:cNvPr id="13" name="Picture 12" descr="F:\कार्यक्रम स‌चालन\तालीम स‌चालन\विपन्न लक्षित छात्रवृती\IMG201909041234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28" y="1839109"/>
            <a:ext cx="4218687" cy="2336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15" y="1839109"/>
            <a:ext cx="4022683" cy="233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0941"/>
            <a:ext cx="8820150" cy="971550"/>
          </a:xfrm>
        </p:spPr>
        <p:txBody>
          <a:bodyPr>
            <a:noAutofit/>
          </a:bodyPr>
          <a:lstStyle/>
          <a:p>
            <a:r>
              <a:rPr lang="ne-NP" sz="36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गाउँपालिकाले संचालन गरेका सिर्जनात्मक (नबिनतम/अनुकरणीय) कार्यहरु </a:t>
            </a:r>
            <a:endParaRPr lang="en-US" sz="36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33270" y="1078688"/>
            <a:ext cx="8820150" cy="39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e-NP" dirty="0">
                <a:latin typeface="Kokila" panose="020B0604020202020204" pitchFamily="34" charset="0"/>
                <a:cs typeface="Kokila" panose="020B0604020202020204" pitchFamily="34" charset="0"/>
              </a:rPr>
              <a:t>२</a:t>
            </a:r>
            <a:r>
              <a:rPr lang="en-US" dirty="0">
                <a:latin typeface="Kokila" panose="020B0604020202020204" pitchFamily="34" charset="0"/>
                <a:cs typeface="Kokila" panose="020B0604020202020204" pitchFamily="34" charset="0"/>
              </a:rPr>
              <a:t>. </a:t>
            </a:r>
            <a:r>
              <a:rPr lang="ne-NP" dirty="0">
                <a:latin typeface="Kokila" panose="020B0604020202020204" pitchFamily="34" charset="0"/>
                <a:cs typeface="Kokila" panose="020B0604020202020204" pitchFamily="34" charset="0"/>
              </a:rPr>
              <a:t>सामाजिक सूरक्षा लाभग्राहीहरुलाई टोल टोलमा गएर भत्ता वितरण </a:t>
            </a:r>
          </a:p>
        </p:txBody>
      </p:sp>
      <p:pic>
        <p:nvPicPr>
          <p:cNvPr id="10" name="Picture 9" descr="C:\Users\Acer\Desktop\पकिमाव\20200306_1301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08228"/>
            <a:ext cx="3962401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Acer\Desktop\पकिमाव\20200311_1535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01517"/>
            <a:ext cx="3833812" cy="280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Acer\Desktop\पकिमाव\20200306_1506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29" y="1501517"/>
            <a:ext cx="3683533" cy="2599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Acer\Desktop\पकिमाव\20200305_1242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29" y="3733800"/>
            <a:ext cx="3669822" cy="2631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02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41" y="3810000"/>
            <a:ext cx="4435722" cy="2500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79450"/>
            <a:ext cx="8610600" cy="685800"/>
          </a:xfrm>
        </p:spPr>
        <p:txBody>
          <a:bodyPr>
            <a:noAutofit/>
          </a:bodyPr>
          <a:lstStyle/>
          <a:p>
            <a:r>
              <a:rPr lang="ne-NP" sz="36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गाउँपालिकाले संचालन गरेका सिर्जनात्मक (नबिनतम/अनुकरणीय) कार्यहरु </a:t>
            </a:r>
            <a:endParaRPr lang="en-US" sz="36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90675"/>
            <a:ext cx="8820150" cy="390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e-NP" sz="2400" dirty="0">
                <a:latin typeface="Kokila" panose="020B0604020202020204" pitchFamily="34" charset="0"/>
                <a:cs typeface="Kokila" panose="020B0604020202020204" pitchFamily="34" charset="0"/>
              </a:rPr>
              <a:t>३. लिम्वु समुदायको पवित्र धार्मिक स्थल </a:t>
            </a:r>
            <a:r>
              <a:rPr lang="en-US" sz="2400" dirty="0">
                <a:latin typeface="Kokila" panose="020B0604020202020204" pitchFamily="34" charset="0"/>
                <a:cs typeface="Kokila" panose="020B0604020202020204" pitchFamily="34" charset="0"/>
              </a:rPr>
              <a:t>(</a:t>
            </a:r>
            <a:r>
              <a:rPr lang="ne-NP" sz="2400" dirty="0">
                <a:latin typeface="Kokila" panose="020B0604020202020204" pitchFamily="34" charset="0"/>
                <a:cs typeface="Kokila" panose="020B0604020202020204" pitchFamily="34" charset="0"/>
              </a:rPr>
              <a:t>करिव ५१०० मि</a:t>
            </a:r>
            <a:r>
              <a:rPr lang="en-US" sz="2400" dirty="0">
                <a:latin typeface="Kokila" panose="020B0604020202020204" pitchFamily="34" charset="0"/>
                <a:cs typeface="Kokila" panose="020B0604020202020204" pitchFamily="34" charset="0"/>
              </a:rPr>
              <a:t>. </a:t>
            </a:r>
            <a:r>
              <a:rPr lang="ne-NP" sz="2400" dirty="0">
                <a:latin typeface="Kokila" panose="020B0604020202020204" pitchFamily="34" charset="0"/>
                <a:cs typeface="Kokila" panose="020B0604020202020204" pitchFamily="34" charset="0"/>
              </a:rPr>
              <a:t>को उचाईमा</a:t>
            </a:r>
            <a:r>
              <a:rPr lang="en-US" sz="2400" dirty="0"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  <a:r>
              <a:rPr lang="ne-NP" sz="2400" dirty="0">
                <a:latin typeface="Kokila" panose="020B0604020202020204" pitchFamily="34" charset="0"/>
                <a:cs typeface="Kokila" panose="020B0604020202020204" pitchFamily="34" charset="0"/>
              </a:rPr>
              <a:t> मंदिर निर्माण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53" y="1945211"/>
            <a:ext cx="4096810" cy="2309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3" y="1929594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9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90525"/>
            <a:ext cx="8763000" cy="828675"/>
          </a:xfrm>
        </p:spPr>
        <p:txBody>
          <a:bodyPr>
            <a:noAutofit/>
          </a:bodyPr>
          <a:lstStyle/>
          <a:p>
            <a:r>
              <a:rPr lang="ne-NP" sz="36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गाउँपालिकाले संचालन गरेका सिर्जनात्मक (नबिनतम/अनुकरणीय) कार्यहरु </a:t>
            </a:r>
            <a:endParaRPr lang="en-US" sz="36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7630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e-NP" sz="2400" dirty="0">
                <a:latin typeface="Kokila" panose="020B0604020202020204" pitchFamily="34" charset="0"/>
                <a:cs typeface="Kokila" panose="020B0604020202020204" pitchFamily="34" charset="0"/>
              </a:rPr>
              <a:t>५. प्रतिकुल मौषममा पनि तरकारी तथा फलफुल उत्पानदलाई योगदान पुर्याउन कृषकहरुलाई टनेल वितरण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82" y="1977444"/>
            <a:ext cx="4813424" cy="419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934764"/>
            <a:ext cx="4140200" cy="2382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90525"/>
            <a:ext cx="8763000" cy="828675"/>
          </a:xfrm>
        </p:spPr>
        <p:txBody>
          <a:bodyPr>
            <a:noAutofit/>
          </a:bodyPr>
          <a:lstStyle/>
          <a:p>
            <a:r>
              <a:rPr lang="ne-NP" sz="36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गाउँपालिकाले संचालन गरेका सिर्जनात्मक (नबिनतम/अनुकरणीय) कार्यहरु </a:t>
            </a:r>
            <a:endParaRPr lang="en-US" sz="36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47800"/>
            <a:ext cx="87630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e-NP" sz="2400" dirty="0">
                <a:latin typeface="Kokila" panose="020B0604020202020204" pitchFamily="34" charset="0"/>
                <a:cs typeface="Kokila" panose="020B0604020202020204" pitchFamily="34" charset="0"/>
              </a:rPr>
              <a:t>५. पर्यटकीय स्थल घुन्सा तथा कञ्चनजङ्घा जाने पैदल मार्ग मर्मत तथा सार्वजनिक शौचालयहरु निर्माण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781041"/>
            <a:ext cx="4140200" cy="2486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81041"/>
            <a:ext cx="2997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6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e-NP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कार्यक्रम कार्यान्वयनमा पालिकाको सबल पक्षहरु</a:t>
            </a:r>
            <a:endParaRPr lang="en-US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104471"/>
              </p:ext>
            </p:extLst>
          </p:nvPr>
        </p:nvGraphicFramePr>
        <p:xfrm>
          <a:off x="457200" y="1600200"/>
          <a:ext cx="8382000" cy="4378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170"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सबल पक्ष(</a:t>
                      </a:r>
                      <a:r>
                        <a:rPr lang="en-US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Strengths</a:t>
                      </a:r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)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सुधार गर्नु  विषयहरु</a:t>
                      </a:r>
                      <a:r>
                        <a:rPr lang="en-US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(Topics to improve)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060"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१. कम जनशक्तिबाट योजना तथा कार्यक्रम कार्यान्वयन गर्न सफल हुनु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१. योजनाबद्ध विकासका लागि आवधिक योजना निर्माण</a:t>
                      </a:r>
                      <a:r>
                        <a:rPr lang="en-US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गर्नुपर्ने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060"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२.</a:t>
                      </a:r>
                      <a:r>
                        <a:rPr lang="ne-NP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जनप्रतिनिधि र कर्मचारीहरुको आपसी समन्वयबाट काम गर्नु,  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२. गाउँपालिकाको संस्थागत विकासको गति</a:t>
                      </a:r>
                      <a:r>
                        <a:rPr lang="ne-NP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मा ध्यान दिनुपर्ने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३. उपभोक्ता</a:t>
                      </a:r>
                      <a:r>
                        <a:rPr lang="ne-NP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समितिहरुबाट अनिवार्य २०% जनसहभागिता गराउनु,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३. विकासका </a:t>
                      </a:r>
                      <a:r>
                        <a:rPr lang="ne-NP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निर्माणमा समुदायमा </a:t>
                      </a:r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एकता सुदृढ</a:t>
                      </a:r>
                      <a:r>
                        <a:rPr lang="ne-NP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बनाउनुपर्ने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170"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४. संघिय,</a:t>
                      </a:r>
                      <a:r>
                        <a:rPr lang="ne-NP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प्रादेशिक मापदण्ड बमोजिम </a:t>
                      </a:r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विकास निर्माण</a:t>
                      </a:r>
                      <a:r>
                        <a:rPr lang="ne-NP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कार्यहरु गर्नु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४. नेपालको</a:t>
                      </a:r>
                      <a:r>
                        <a:rPr lang="ne-NP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संविधानले दिएको २२ वटा अधिकार कार्यान्वयन गर्ने कानून</a:t>
                      </a:r>
                      <a:r>
                        <a:rPr lang="ne-NP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निर्माण गर्न थप मिहेनत गर्नुपर्ने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170"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५. कोभिड-१९को महामारीबीच</a:t>
                      </a:r>
                      <a:r>
                        <a:rPr lang="ne-NP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पनि चालु तथा पूँजिगत ७८.४१% खर्च गर्न सफल हुनु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५.</a:t>
                      </a:r>
                      <a:r>
                        <a:rPr lang="ne-NP" baseline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जनप्रतिनिधि तथा कर्मचारीहरुको क्षमता विकास गर्नुपर्ने</a:t>
                      </a:r>
                      <a:endParaRPr lang="en-US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e-NP">
                <a:latin typeface="Kokila" panose="020B0604020202020204" pitchFamily="34" charset="0"/>
                <a:cs typeface="Kokila" panose="020B0604020202020204" pitchFamily="34" charset="0"/>
              </a:rPr>
              <a:t>गौरीगञ्ज </a:t>
            </a:r>
            <a:r>
              <a:rPr lang="ne-NP" dirty="0">
                <a:latin typeface="Kokila" panose="020B0604020202020204" pitchFamily="34" charset="0"/>
                <a:cs typeface="Kokila" panose="020B0604020202020204" pitchFamily="34" charset="0"/>
              </a:rPr>
              <a:t>गाउँपालिकाको आ.व</a:t>
            </a:r>
            <a:r>
              <a:rPr lang="ne-NP">
                <a:latin typeface="Kokila" panose="020B0604020202020204" pitchFamily="34" charset="0"/>
                <a:cs typeface="Kokila" panose="020B0604020202020204" pitchFamily="34" charset="0"/>
              </a:rPr>
              <a:t>. ०७९/८० </a:t>
            </a:r>
            <a:r>
              <a:rPr lang="ne-NP" dirty="0">
                <a:latin typeface="Kokila" panose="020B0604020202020204" pitchFamily="34" charset="0"/>
                <a:cs typeface="Kokila" panose="020B0604020202020204" pitchFamily="34" charset="0"/>
              </a:rPr>
              <a:t>को वार्षिक कार्यक्रम समिक्षा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76866" y="2483974"/>
            <a:ext cx="3633502" cy="759290"/>
          </a:xfrm>
        </p:spPr>
        <p:txBody>
          <a:bodyPr/>
          <a:lstStyle/>
          <a:p>
            <a:r>
              <a:rPr lang="ne-NP" dirty="0"/>
              <a:t>स्थानः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76868" y="3243264"/>
            <a:ext cx="5147732" cy="522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जिल्ला समन्वय समिति</a:t>
            </a:r>
            <a:r>
              <a:rPr lang="en-US" sz="3200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ne-NP" sz="3200">
                <a:latin typeface="Kokila" panose="020B0604020202020204" pitchFamily="34" charset="0"/>
                <a:cs typeface="Kokila" panose="020B0604020202020204" pitchFamily="34" charset="0"/>
              </a:rPr>
              <a:t> झापा</a:t>
            </a:r>
            <a:endParaRPr lang="ne-NP" sz="32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00497" y="4764259"/>
            <a:ext cx="3337560" cy="576262"/>
          </a:xfrm>
        </p:spPr>
        <p:txBody>
          <a:bodyPr/>
          <a:lstStyle/>
          <a:p>
            <a:r>
              <a:rPr lang="en-US" dirty="0"/>
              <a:t>             </a:t>
            </a:r>
            <a:r>
              <a:rPr lang="ne-NP" dirty="0"/>
              <a:t>प्रस्तुतकर्ताः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105400" y="5254217"/>
            <a:ext cx="3196167" cy="9562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</a:t>
            </a:r>
            <a:r>
              <a:rPr lang="ne-NP" dirty="0"/>
              <a:t>सन्तोष श्रेष्ठ</a:t>
            </a:r>
          </a:p>
          <a:p>
            <a:pPr marL="0" indent="0">
              <a:buNone/>
            </a:pPr>
            <a:r>
              <a:rPr lang="ne-NP" sz="2000" dirty="0"/>
              <a:t>प्रमुख प्रशासकीय अधिकृत</a:t>
            </a:r>
            <a:endParaRPr lang="en-US" sz="2000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1170427" y="3799605"/>
            <a:ext cx="3337560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b="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e-NP" dirty="0"/>
              <a:t>मितिः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76866" y="4290660"/>
            <a:ext cx="5147732" cy="5223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e-NP" sz="3200">
                <a:latin typeface="Kokila" panose="020B0604020202020204" pitchFamily="34" charset="0"/>
                <a:cs typeface="Kokila" panose="020B0604020202020204" pitchFamily="34" charset="0"/>
              </a:rPr>
              <a:t>२०८० </a:t>
            </a: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साल </a:t>
            </a:r>
            <a:r>
              <a:rPr lang="ne-NP" sz="3200">
                <a:latin typeface="Kokila" panose="020B0604020202020204" pitchFamily="34" charset="0"/>
                <a:cs typeface="Kokila" panose="020B0604020202020204" pitchFamily="34" charset="0"/>
              </a:rPr>
              <a:t>भाद्र ०४ </a:t>
            </a:r>
            <a:r>
              <a:rPr lang="ne-NP" sz="3200" dirty="0">
                <a:latin typeface="Kokila" panose="020B0604020202020204" pitchFamily="34" charset="0"/>
                <a:cs typeface="Kokila" panose="020B0604020202020204" pitchFamily="34" charset="0"/>
              </a:rPr>
              <a:t>गते</a:t>
            </a:r>
          </a:p>
        </p:txBody>
      </p:sp>
    </p:spTree>
    <p:extLst>
      <p:ext uri="{BB962C8B-B14F-4D97-AF65-F5344CB8AC3E}">
        <p14:creationId xmlns:p14="http://schemas.microsoft.com/office/powerpoint/2010/main" val="4275315297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e-NP" sz="44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चालु आ.व</a:t>
            </a:r>
            <a:r>
              <a:rPr lang="ne-NP" sz="4400" b="1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.०७९/८० </a:t>
            </a:r>
            <a:r>
              <a:rPr lang="ne-NP" sz="44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को कार्यक्रम कार्यान्वयनको क्रममा जि.स.स. बाट समन्वय हुनुपर्ने पर्ने विषयहरु </a:t>
            </a:r>
            <a:r>
              <a:rPr lang="sa-IN" sz="44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534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e-NP" sz="3600" dirty="0">
                <a:latin typeface="Kokila" panose="020B0604020202020204" pitchFamily="34" charset="0"/>
                <a:cs typeface="Kokila" panose="020B0604020202020204" pitchFamily="34" charset="0"/>
              </a:rPr>
              <a:t>स्थानीय पूर्वाधार विकास योजनाहरुको स्थलगत निरीक्षणमा प्रत्यक्ष अनुगमनमा बढी सक्रियता भएदेखि योजना अझ बढी प्रभावकारी </a:t>
            </a:r>
          </a:p>
          <a:p>
            <a:pPr>
              <a:buNone/>
            </a:pPr>
            <a:r>
              <a:rPr lang="ne-NP" sz="3600" dirty="0">
                <a:latin typeface="Kokila" panose="020B0604020202020204" pitchFamily="34" charset="0"/>
                <a:cs typeface="Kokila" panose="020B0604020202020204" pitchFamily="34" charset="0"/>
              </a:rPr>
              <a:t>योजनाहरु छनौट तथा निर्णयहरुमा पालिकासँग तादाम्यता हुनुपर्ने</a:t>
            </a:r>
          </a:p>
          <a:p>
            <a:pPr>
              <a:buNone/>
            </a:pPr>
            <a:endParaRPr lang="ne-NP" sz="36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05482"/>
          </a:xfrm>
        </p:spPr>
        <p:txBody>
          <a:bodyPr>
            <a:normAutofit/>
          </a:bodyPr>
          <a:lstStyle/>
          <a:p>
            <a:r>
              <a:rPr lang="ne-NP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गाउँपालिकाका समस्या तथा चुनौतीहरु </a:t>
            </a:r>
            <a:endParaRPr lang="en-US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822575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e-NP" sz="2800" dirty="0">
                <a:latin typeface="Kokila" panose="020B0604020202020204" pitchFamily="34" charset="0"/>
                <a:cs typeface="Kokila" panose="020B0604020202020204" pitchFamily="34" charset="0"/>
              </a:rPr>
              <a:t>१. ठुलो भुगोल भएकोले साना योजनाहरुको प्रतिफल प्राप्तमा कठिनाइ</a:t>
            </a:r>
          </a:p>
          <a:p>
            <a:pPr marL="0" indent="0">
              <a:buNone/>
            </a:pPr>
            <a:r>
              <a:rPr lang="ne-NP" sz="2800" dirty="0">
                <a:latin typeface="Kokila" panose="020B0604020202020204" pitchFamily="34" charset="0"/>
                <a:cs typeface="Kokila" panose="020B0604020202020204" pitchFamily="34" charset="0"/>
              </a:rPr>
              <a:t>२.  वन विनास</a:t>
            </a:r>
          </a:p>
          <a:p>
            <a:pPr marL="0" indent="0">
              <a:buNone/>
            </a:pPr>
            <a:r>
              <a:rPr lang="ne-NP" sz="2800" dirty="0">
                <a:latin typeface="Kokila" panose="020B0604020202020204" pitchFamily="34" charset="0"/>
                <a:cs typeface="Kokila" panose="020B0604020202020204" pitchFamily="34" charset="0"/>
              </a:rPr>
              <a:t>३. प्राकृतिक प्रकोपहरु पहिरो</a:t>
            </a:r>
          </a:p>
          <a:p>
            <a:pPr marL="0" indent="0">
              <a:buNone/>
            </a:pPr>
            <a:r>
              <a:rPr lang="ne-NP" sz="2800" dirty="0">
                <a:latin typeface="Kokila" panose="020B0604020202020204" pitchFamily="34" charset="0"/>
                <a:cs typeface="Kokila" panose="020B0604020202020204" pitchFamily="34" charset="0"/>
              </a:rPr>
              <a:t>४. कर्मचारी समायोजन</a:t>
            </a:r>
          </a:p>
          <a:p>
            <a:pPr marL="0" indent="0">
              <a:buNone/>
            </a:pPr>
            <a:r>
              <a:rPr lang="ne-NP" sz="2800" dirty="0">
                <a:latin typeface="Kokila" panose="020B0604020202020204" pitchFamily="34" charset="0"/>
                <a:cs typeface="Kokila" panose="020B0604020202020204" pitchFamily="34" charset="0"/>
              </a:rPr>
              <a:t>५. खेती योग्य जमिन कम हुनु</a:t>
            </a:r>
          </a:p>
          <a:p>
            <a:pPr marL="0" indent="0">
              <a:buNone/>
            </a:pPr>
            <a:r>
              <a:rPr lang="ne-NP" sz="2800" dirty="0">
                <a:latin typeface="Kokila" panose="020B0604020202020204" pitchFamily="34" charset="0"/>
                <a:cs typeface="Kokila" panose="020B0604020202020204" pitchFamily="34" charset="0"/>
              </a:rPr>
              <a:t>६. कानूनको कार्यान्वयनमा जनस्तरको अपनत्व</a:t>
            </a:r>
          </a:p>
          <a:p>
            <a:pPr marL="0" indent="0">
              <a:buNone/>
            </a:pPr>
            <a:r>
              <a:rPr lang="ne-NP" sz="2800" dirty="0">
                <a:latin typeface="Kokila" panose="020B0604020202020204" pitchFamily="34" charset="0"/>
                <a:cs typeface="Kokila" panose="020B0604020202020204" pitchFamily="34" charset="0"/>
              </a:rPr>
              <a:t>७. समुदायको दैनिकी कार्यलाई आर्थिक विकास(जस्तै कृषि, पशु) सँग जोड्नमा चेतनाको कमी</a:t>
            </a:r>
          </a:p>
        </p:txBody>
      </p:sp>
    </p:spTree>
    <p:extLst>
      <p:ext uri="{BB962C8B-B14F-4D97-AF65-F5344CB8AC3E}">
        <p14:creationId xmlns:p14="http://schemas.microsoft.com/office/powerpoint/2010/main" val="3700414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 rot="21234305">
            <a:off x="1631432" y="2580493"/>
            <a:ext cx="6646488" cy="1114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05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Preeti" pitchFamily="2" charset="0"/>
              </a:rPr>
              <a:t>s'g</a:t>
            </a:r>
            <a:r>
              <a:rPr lang="en-US" sz="405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Preeti" pitchFamily="2" charset="0"/>
              </a:rPr>
              <a:t>} </a:t>
            </a:r>
            <a:r>
              <a:rPr lang="en-US" sz="405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Preeti" pitchFamily="2" charset="0"/>
              </a:rPr>
              <a:t>k|Zg</a:t>
            </a:r>
            <a:r>
              <a:rPr lang="en-US" sz="405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405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Preeti" pitchFamily="2" charset="0"/>
              </a:rPr>
              <a:t>cyjf</a:t>
            </a:r>
            <a:r>
              <a:rPr lang="en-US" sz="405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Preeti" pitchFamily="2" charset="0"/>
              </a:rPr>
              <a:t> lh1f;f &lt;&lt;&lt;&lt;&lt;&lt;&lt;</a:t>
            </a:r>
            <a:r>
              <a:rPr lang="ne-NP" sz="405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Preeti" pitchFamily="2" charset="0"/>
              </a:rPr>
              <a:t> </a:t>
            </a:r>
            <a:endParaRPr lang="en-US" sz="405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Preeti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5102" y="1082925"/>
            <a:ext cx="5568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7200" dirty="0">
                <a:solidFill>
                  <a:srgbClr val="92D05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अन्त्यमा.................</a:t>
            </a:r>
            <a:endParaRPr lang="en-US" sz="7200" dirty="0">
              <a:solidFill>
                <a:srgbClr val="92D05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1295400" y="5334000"/>
            <a:ext cx="4572000" cy="1114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ne-NP" sz="405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Preeti" pitchFamily="2" charset="0"/>
              </a:rPr>
              <a:t>धन्यवाद </a:t>
            </a:r>
            <a:endParaRPr lang="en-US" sz="405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7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600" y="4191000"/>
            <a:ext cx="7848600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e-NP" b="1">
                <a:solidFill>
                  <a:srgbClr val="FFFF00"/>
                </a:solidFill>
                <a:cs typeface="Kalimati" panose="00000400000000000000" pitchFamily="2"/>
              </a:rPr>
              <a:t>गौरीगञ्ज </a:t>
            </a:r>
            <a:r>
              <a:rPr lang="ne-NP" b="1" dirty="0">
                <a:solidFill>
                  <a:srgbClr val="FFFF00"/>
                </a:solidFill>
                <a:cs typeface="Kalimati" panose="00000400000000000000" pitchFamily="2"/>
              </a:rPr>
              <a:t>गाउँपालिकाको सामान्य परिचय</a:t>
            </a:r>
            <a:endParaRPr lang="en-US" b="1" dirty="0">
              <a:solidFill>
                <a:srgbClr val="FFFF0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16167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76200"/>
            <a:ext cx="8229600" cy="624840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b="1">
                <a:solidFill>
                  <a:srgbClr val="7030A0"/>
                </a:solidFill>
                <a:cs typeface="Kalimati" panose="00000400000000000000" pitchFamily="2"/>
              </a:rPr>
              <a:t> </a:t>
            </a:r>
            <a:r>
              <a:rPr lang="ne-NP" sz="1800" b="1">
                <a:solidFill>
                  <a:srgbClr val="7030A0"/>
                </a:solidFill>
                <a:cs typeface="Kalimati" panose="00000400000000000000" pitchFamily="2"/>
              </a:rPr>
              <a:t>कोशी प्रदेश</a:t>
            </a:r>
            <a:r>
              <a:rPr lang="ne-NP" b="1">
                <a:solidFill>
                  <a:srgbClr val="7030A0"/>
                </a:solidFill>
                <a:cs typeface="Kalimati" panose="00000400000000000000" pitchFamily="2"/>
              </a:rPr>
              <a:t>, जिल्ला-झापा, </a:t>
            </a:r>
            <a:r>
              <a:rPr lang="ne-NP" b="1" dirty="0">
                <a:solidFill>
                  <a:srgbClr val="7030A0"/>
                </a:solidFill>
                <a:cs typeface="Kalimati" panose="00000400000000000000" pitchFamily="2"/>
              </a:rPr>
              <a:t>अध्यक्ष- </a:t>
            </a:r>
            <a:r>
              <a:rPr lang="ne-NP" b="1">
                <a:solidFill>
                  <a:srgbClr val="7030A0"/>
                </a:solidFill>
                <a:cs typeface="Kalimati" panose="00000400000000000000" pitchFamily="2"/>
              </a:rPr>
              <a:t>श्री फुलवती राजवंशी, </a:t>
            </a:r>
            <a:r>
              <a:rPr lang="ne-NP" b="1" dirty="0">
                <a:solidFill>
                  <a:srgbClr val="7030A0"/>
                </a:solidFill>
                <a:cs typeface="Kalimati" panose="00000400000000000000" pitchFamily="2"/>
              </a:rPr>
              <a:t>उपाध्यक्ष- </a:t>
            </a:r>
            <a:r>
              <a:rPr lang="ne-NP" b="1">
                <a:solidFill>
                  <a:srgbClr val="7030A0"/>
                </a:solidFill>
                <a:cs typeface="Kalimati" panose="00000400000000000000" pitchFamily="2"/>
              </a:rPr>
              <a:t>श्री पुजन न्यौपाने कुँवर,</a:t>
            </a:r>
            <a:endParaRPr lang="en-US" b="1" dirty="0">
              <a:solidFill>
                <a:srgbClr val="7030A0"/>
              </a:solidFill>
              <a:cs typeface="Kalimati" panose="00000400000000000000" pitchFamily="2"/>
            </a:endParaRPr>
          </a:p>
          <a:p>
            <a:pPr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>
                <a:solidFill>
                  <a:srgbClr val="7030A0"/>
                </a:solidFill>
                <a:cs typeface="Kalimati" panose="00000400000000000000" pitchFamily="2"/>
              </a:rPr>
              <a:t> </a:t>
            </a:r>
            <a:r>
              <a:rPr lang="ne-NP" b="1">
                <a:solidFill>
                  <a:srgbClr val="7030A0"/>
                </a:solidFill>
                <a:cs typeface="Kalimati" panose="00000400000000000000" pitchFamily="2"/>
              </a:rPr>
              <a:t>पूर्वमा कन्काइ नदीहुँदै झापा गाउँपालिका, उत्तर पश्चिममा गौरादह न.पा., कमल गा.पा. र शिवसताक्षी न.पा., पश्चिममा रतुवा खोला हुँदै रतुवामाई न.पा. र दक्षिणमा भारत विहार राज्यको सिमाना जोडिएको,,</a:t>
            </a:r>
            <a:r>
              <a:rPr lang="en-US" b="1">
                <a:solidFill>
                  <a:srgbClr val="7030A0"/>
                </a:solidFill>
                <a:cs typeface="Kalimati" panose="00000400000000000000" pitchFamily="2"/>
              </a:rPr>
              <a:t> </a:t>
            </a:r>
            <a:endParaRPr lang="ne-NP" b="1" dirty="0">
              <a:solidFill>
                <a:srgbClr val="7030A0"/>
              </a:solidFill>
              <a:cs typeface="Kalimati" panose="00000400000000000000" pitchFamily="2"/>
            </a:endParaRPr>
          </a:p>
          <a:p>
            <a:pPr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ne-NP" b="1">
                <a:solidFill>
                  <a:srgbClr val="7030A0"/>
                </a:solidFill>
                <a:cs typeface="Kalimati" panose="00000400000000000000" pitchFamily="2"/>
              </a:rPr>
              <a:t> १०१ वर्ग कि.मि. </a:t>
            </a:r>
            <a:r>
              <a:rPr lang="ne-NP" b="1" dirty="0">
                <a:solidFill>
                  <a:srgbClr val="7030A0"/>
                </a:solidFill>
                <a:cs typeface="Kalimati" panose="00000400000000000000" pitchFamily="2"/>
              </a:rPr>
              <a:t>क्षेत्रफलमा </a:t>
            </a:r>
            <a:r>
              <a:rPr lang="ne-NP" b="1">
                <a:solidFill>
                  <a:srgbClr val="7030A0"/>
                </a:solidFill>
                <a:cs typeface="Kalimati" panose="00000400000000000000" pitchFamily="2"/>
              </a:rPr>
              <a:t>फैलिएको , </a:t>
            </a:r>
            <a:endParaRPr lang="en-US" b="1" dirty="0">
              <a:solidFill>
                <a:srgbClr val="7030A0"/>
              </a:solidFill>
              <a:cs typeface="Kalimati" panose="00000400000000000000" pitchFamily="2"/>
            </a:endParaRPr>
          </a:p>
          <a:p>
            <a:pPr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7030A0"/>
                </a:solidFill>
                <a:cs typeface="Kalimati" panose="00000400000000000000" pitchFamily="2"/>
              </a:rPr>
              <a:t> </a:t>
            </a:r>
            <a:r>
              <a:rPr lang="ne-NP" b="1" dirty="0">
                <a:solidFill>
                  <a:srgbClr val="7030A0"/>
                </a:solidFill>
                <a:cs typeface="Kalimati" panose="00000400000000000000" pitchFamily="2"/>
              </a:rPr>
              <a:t>७ वटा वडा रहेको (साविकका ७ गा</a:t>
            </a:r>
            <a:r>
              <a:rPr lang="en-US" b="1" dirty="0">
                <a:solidFill>
                  <a:srgbClr val="7030A0"/>
                </a:solidFill>
                <a:cs typeface="Kalimati" panose="00000400000000000000" pitchFamily="2"/>
              </a:rPr>
              <a:t>.</a:t>
            </a:r>
            <a:r>
              <a:rPr lang="ne-NP" b="1" dirty="0">
                <a:solidFill>
                  <a:srgbClr val="7030A0"/>
                </a:solidFill>
                <a:cs typeface="Kalimati" panose="00000400000000000000" pitchFamily="2"/>
              </a:rPr>
              <a:t>वि</a:t>
            </a:r>
            <a:r>
              <a:rPr lang="en-US" b="1" dirty="0">
                <a:solidFill>
                  <a:srgbClr val="7030A0"/>
                </a:solidFill>
                <a:cs typeface="Kalimati" panose="00000400000000000000" pitchFamily="2"/>
              </a:rPr>
              <a:t>.</a:t>
            </a:r>
            <a:r>
              <a:rPr lang="ne-NP" b="1" dirty="0">
                <a:solidFill>
                  <a:srgbClr val="7030A0"/>
                </a:solidFill>
                <a:cs typeface="Kalimati" panose="00000400000000000000" pitchFamily="2"/>
              </a:rPr>
              <a:t>स</a:t>
            </a:r>
            <a:r>
              <a:rPr lang="en-US" b="1" dirty="0">
                <a:solidFill>
                  <a:srgbClr val="7030A0"/>
                </a:solidFill>
                <a:cs typeface="Kalimati" panose="00000400000000000000" pitchFamily="2"/>
              </a:rPr>
              <a:t>.</a:t>
            </a:r>
            <a:r>
              <a:rPr lang="ne-NP" b="1" dirty="0">
                <a:solidFill>
                  <a:srgbClr val="7030A0"/>
                </a:solidFill>
                <a:cs typeface="Kalimati" panose="00000400000000000000" pitchFamily="2"/>
              </a:rPr>
              <a:t>हरु सावादिन, खेजेनिम, लिङखिम, इखाबु,     	तापेथोक, लेलेप र ओलाङचुङगोलालाई  गाभिएको)</a:t>
            </a:r>
          </a:p>
          <a:p>
            <a:pPr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ne-NP" b="1" dirty="0">
                <a:solidFill>
                  <a:srgbClr val="7030A0"/>
                </a:solidFill>
                <a:cs typeface="Kalimati" panose="00000400000000000000" pitchFamily="2"/>
              </a:rPr>
              <a:t> कुल जनसंख्याः १४,४७९ (पुरुषः ७५६०, महिलाः ६९१९)</a:t>
            </a:r>
          </a:p>
          <a:p>
            <a:pPr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ne-NP" b="1" dirty="0">
                <a:solidFill>
                  <a:srgbClr val="7030A0"/>
                </a:solidFill>
                <a:cs typeface="Kalimati" panose="00000400000000000000" pitchFamily="2"/>
              </a:rPr>
              <a:t> यस गाउँपालिकाको 	पूर्वमा सिरीजङ्घा गा.पा., पश्चिमः मिक्वाखोला गा.पा. 					दक्षिणमा फुङलिङ न.पा.,  उत्तरमाः चिन</a:t>
            </a:r>
          </a:p>
          <a:p>
            <a:pPr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ne-NP" b="1" dirty="0">
                <a:solidFill>
                  <a:srgbClr val="7030A0"/>
                </a:solidFill>
                <a:cs typeface="Kalimati" panose="00000400000000000000" pitchFamily="2"/>
              </a:rPr>
              <a:t> गाउँपालिकाको प्रशासकीय भवन – हाल भाडामा रहेको घरमा सञ्चालित</a:t>
            </a:r>
          </a:p>
          <a:p>
            <a:pPr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ne-NP" b="1" dirty="0">
                <a:solidFill>
                  <a:srgbClr val="7030A0"/>
                </a:solidFill>
                <a:cs typeface="Kalimati" panose="00000400000000000000" pitchFamily="2"/>
              </a:rPr>
              <a:t> वडा नं. १, २, ३, ४, र ७  - आफ्नै कार्यालय भवनमा सञ्चालित</a:t>
            </a:r>
          </a:p>
          <a:p>
            <a:pPr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ne-NP" b="1" dirty="0">
                <a:solidFill>
                  <a:srgbClr val="7030A0"/>
                </a:solidFill>
                <a:cs typeface="Kalimati" panose="00000400000000000000" pitchFamily="2"/>
              </a:rPr>
              <a:t> वडा नं. ६ र ७           -  भाडाको घरमा सञ्चालित</a:t>
            </a:r>
          </a:p>
        </p:txBody>
      </p:sp>
    </p:spTree>
    <p:extLst>
      <p:ext uri="{BB962C8B-B14F-4D97-AF65-F5344CB8AC3E}">
        <p14:creationId xmlns:p14="http://schemas.microsoft.com/office/powerpoint/2010/main" val="846225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5035"/>
            <a:ext cx="7773338" cy="600682"/>
          </a:xfrm>
        </p:spPr>
        <p:txBody>
          <a:bodyPr>
            <a:normAutofit fontScale="90000"/>
          </a:bodyPr>
          <a:lstStyle/>
          <a:p>
            <a:r>
              <a:rPr lang="ne-NP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गाउँपालिकाको नक्सा</a:t>
            </a:r>
            <a:endParaRPr lang="en-US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08279"/>
            <a:ext cx="8078138" cy="612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1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5035"/>
            <a:ext cx="7773338" cy="600682"/>
          </a:xfrm>
        </p:spPr>
        <p:txBody>
          <a:bodyPr>
            <a:normAutofit fontScale="90000"/>
          </a:bodyPr>
          <a:lstStyle/>
          <a:p>
            <a:r>
              <a:rPr lang="ne-NP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गाउँपालिकाको नक्सा</a:t>
            </a:r>
            <a:endParaRPr lang="en-US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08279"/>
            <a:ext cx="8078138" cy="612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62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61319"/>
            <a:ext cx="7773338" cy="600682"/>
          </a:xfrm>
        </p:spPr>
        <p:txBody>
          <a:bodyPr>
            <a:normAutofit fontScale="90000"/>
          </a:bodyPr>
          <a:lstStyle/>
          <a:p>
            <a:r>
              <a:rPr lang="ne-NP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कर्मचारीको दरबन्दी र पदपूर्तिको अवस्था</a:t>
            </a:r>
            <a:endParaRPr lang="en-US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074417"/>
              </p:ext>
            </p:extLst>
          </p:nvPr>
        </p:nvGraphicFramePr>
        <p:xfrm>
          <a:off x="152398" y="762001"/>
          <a:ext cx="8458203" cy="6101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555">
                  <a:extLst>
                    <a:ext uri="{9D8B030D-6E8A-4147-A177-3AD203B41FA5}">
                      <a16:colId xmlns:a16="http://schemas.microsoft.com/office/drawing/2014/main" val="2226731328"/>
                    </a:ext>
                  </a:extLst>
                </a:gridCol>
                <a:gridCol w="2149381">
                  <a:extLst>
                    <a:ext uri="{9D8B030D-6E8A-4147-A177-3AD203B41FA5}">
                      <a16:colId xmlns:a16="http://schemas.microsoft.com/office/drawing/2014/main" val="3522605133"/>
                    </a:ext>
                  </a:extLst>
                </a:gridCol>
                <a:gridCol w="818682">
                  <a:extLst>
                    <a:ext uri="{9D8B030D-6E8A-4147-A177-3AD203B41FA5}">
                      <a16:colId xmlns:a16="http://schemas.microsoft.com/office/drawing/2014/main" val="528749981"/>
                    </a:ext>
                  </a:extLst>
                </a:gridCol>
                <a:gridCol w="783401">
                  <a:extLst>
                    <a:ext uri="{9D8B030D-6E8A-4147-A177-3AD203B41FA5}">
                      <a16:colId xmlns:a16="http://schemas.microsoft.com/office/drawing/2014/main" val="3497705944"/>
                    </a:ext>
                  </a:extLst>
                </a:gridCol>
                <a:gridCol w="1176007">
                  <a:extLst>
                    <a:ext uri="{9D8B030D-6E8A-4147-A177-3AD203B41FA5}">
                      <a16:colId xmlns:a16="http://schemas.microsoft.com/office/drawing/2014/main" val="2136433838"/>
                    </a:ext>
                  </a:extLst>
                </a:gridCol>
                <a:gridCol w="745405">
                  <a:extLst>
                    <a:ext uri="{9D8B030D-6E8A-4147-A177-3AD203B41FA5}">
                      <a16:colId xmlns:a16="http://schemas.microsoft.com/office/drawing/2014/main" val="3673178985"/>
                    </a:ext>
                  </a:extLst>
                </a:gridCol>
                <a:gridCol w="1551425">
                  <a:extLst>
                    <a:ext uri="{9D8B030D-6E8A-4147-A177-3AD203B41FA5}">
                      <a16:colId xmlns:a16="http://schemas.microsoft.com/office/drawing/2014/main" val="2497666439"/>
                    </a:ext>
                  </a:extLst>
                </a:gridCol>
                <a:gridCol w="812347">
                  <a:extLst>
                    <a:ext uri="{9D8B030D-6E8A-4147-A177-3AD203B41FA5}">
                      <a16:colId xmlns:a16="http://schemas.microsoft.com/office/drawing/2014/main" val="2770766650"/>
                    </a:ext>
                  </a:extLst>
                </a:gridCol>
              </a:tblGrid>
              <a:tr h="8568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क्र.सं.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पद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तह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सेवा समुह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स्वीकृत दरबन्दी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अन्य सेवाबाट समायोजन हुने दरबन्दी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रिक्त दरबन्दी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कैफियत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extLst>
                  <a:ext uri="{0D108BD9-81ED-4DB2-BD59-A6C34878D82A}">
                    <a16:rowId xmlns:a16="http://schemas.microsoft.com/office/drawing/2014/main" val="97396123"/>
                  </a:ext>
                </a:extLst>
              </a:tr>
              <a:tr h="2369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प्रमुख प्रशासकिय अधिकृत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८ औ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सा.प्र.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extLst>
                  <a:ext uri="{0D108BD9-81ED-4DB2-BD59-A6C34878D82A}">
                    <a16:rowId xmlns:a16="http://schemas.microsoft.com/office/drawing/2014/main" val="444289013"/>
                  </a:ext>
                </a:extLst>
              </a:tr>
              <a:tr h="2369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इन्जिनियर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७/८ औ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सिभिल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extLst>
                  <a:ext uri="{0D108BD9-81ED-4DB2-BD59-A6C34878D82A}">
                    <a16:rowId xmlns:a16="http://schemas.microsoft.com/office/drawing/2014/main" val="2139501479"/>
                  </a:ext>
                </a:extLst>
              </a:tr>
              <a:tr h="2369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अधिकृत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७/८ औ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शि.प्र.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extLst>
                  <a:ext uri="{0D108BD9-81ED-4DB2-BD59-A6C34878D82A}">
                    <a16:rowId xmlns:a16="http://schemas.microsoft.com/office/drawing/2014/main" val="4007041844"/>
                  </a:ext>
                </a:extLst>
              </a:tr>
              <a:tr h="2369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अधिकृत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७/८ औ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लेखा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रिक्त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extLst>
                  <a:ext uri="{0D108BD9-81ED-4DB2-BD59-A6C34878D82A}">
                    <a16:rowId xmlns:a16="http://schemas.microsoft.com/office/drawing/2014/main" val="1047862882"/>
                  </a:ext>
                </a:extLst>
              </a:tr>
              <a:tr h="2369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अधिकृत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 औ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सा.प्र.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extLst>
                  <a:ext uri="{0D108BD9-81ED-4DB2-BD59-A6C34878D82A}">
                    <a16:rowId xmlns:a16="http://schemas.microsoft.com/office/drawing/2014/main" val="1945587784"/>
                  </a:ext>
                </a:extLst>
              </a:tr>
              <a:tr h="2369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आन्तरिक</a:t>
                      </a:r>
                      <a:r>
                        <a:rPr lang="en-US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 </a:t>
                      </a: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लेखापरीक्षक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 औ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लेखा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extLst>
                  <a:ext uri="{0D108BD9-81ED-4DB2-BD59-A6C34878D82A}">
                    <a16:rowId xmlns:a16="http://schemas.microsoft.com/office/drawing/2014/main" val="776902662"/>
                  </a:ext>
                </a:extLst>
              </a:tr>
              <a:tr h="2369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७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साहायक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 औ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सा.प्र.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extLst>
                  <a:ext uri="{0D108BD9-81ED-4DB2-BD59-A6C34878D82A}">
                    <a16:rowId xmlns:a16="http://schemas.microsoft.com/office/drawing/2014/main" val="3691061718"/>
                  </a:ext>
                </a:extLst>
              </a:tr>
              <a:tr h="2369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८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कम्प्युटर अपरेटर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 औ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विविध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extLst>
                  <a:ext uri="{0D108BD9-81ED-4DB2-BD59-A6C34878D82A}">
                    <a16:rowId xmlns:a16="http://schemas.microsoft.com/office/drawing/2014/main" val="1423453162"/>
                  </a:ext>
                </a:extLst>
              </a:tr>
              <a:tr h="2369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९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लेखा सहायक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 औ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लेखा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extLst>
                  <a:ext uri="{0D108BD9-81ED-4DB2-BD59-A6C34878D82A}">
                    <a16:rowId xmlns:a16="http://schemas.microsoft.com/office/drawing/2014/main" val="1041832337"/>
                  </a:ext>
                </a:extLst>
              </a:tr>
              <a:tr h="2369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प्रा.स.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 औ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शि.प्र.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extLst>
                  <a:ext uri="{0D108BD9-81ED-4DB2-BD59-A6C34878D82A}">
                    <a16:rowId xmlns:a16="http://schemas.microsoft.com/office/drawing/2014/main" val="4232526646"/>
                  </a:ext>
                </a:extLst>
              </a:tr>
              <a:tr h="2369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११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हे.अ.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५/६ औ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हे.ई.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extLst>
                  <a:ext uri="{0D108BD9-81ED-4DB2-BD59-A6C34878D82A}">
                    <a16:rowId xmlns:a16="http://schemas.microsoft.com/office/drawing/2014/main" val="1899632431"/>
                  </a:ext>
                </a:extLst>
              </a:tr>
              <a:tr h="2369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१२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सव-इन्जिनियर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 औ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सिभिल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r>
                        <a:rPr lang="ne-NP" sz="12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सेवा</a:t>
                      </a:r>
                      <a:r>
                        <a:rPr lang="ne-NP" sz="1200" baseline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करार</a:t>
                      </a:r>
                      <a:endParaRPr lang="en-US" sz="11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extLst>
                  <a:ext uri="{0D108BD9-81ED-4DB2-BD59-A6C34878D82A}">
                    <a16:rowId xmlns:a16="http://schemas.microsoft.com/office/drawing/2014/main" val="4223278628"/>
                  </a:ext>
                </a:extLst>
              </a:tr>
              <a:tr h="2369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१३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अ.सव-इन्जिनियर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चौथो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सिभिल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r>
                        <a:rPr lang="ne-NP" sz="12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सेवा</a:t>
                      </a:r>
                      <a:r>
                        <a:rPr lang="ne-NP" sz="1200" baseline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करार</a:t>
                      </a:r>
                      <a:endParaRPr lang="en-US" sz="11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extLst>
                  <a:ext uri="{0D108BD9-81ED-4DB2-BD59-A6C34878D82A}">
                    <a16:rowId xmlns:a16="http://schemas.microsoft.com/office/drawing/2014/main" val="2747191759"/>
                  </a:ext>
                </a:extLst>
              </a:tr>
              <a:tr h="2369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१४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स.महिला विकास निरिक्षक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चौथो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विविध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extLst>
                  <a:ext uri="{0D108BD9-81ED-4DB2-BD59-A6C34878D82A}">
                    <a16:rowId xmlns:a16="http://schemas.microsoft.com/office/drawing/2014/main" val="3850445820"/>
                  </a:ext>
                </a:extLst>
              </a:tr>
              <a:tr h="3427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१५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खा.पा.सा.टे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चौथो/पाचौ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सिभिल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 </a:t>
                      </a:r>
                      <a:r>
                        <a:rPr lang="ne-NP" sz="12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सेवा</a:t>
                      </a:r>
                      <a:r>
                        <a:rPr lang="ne-NP" sz="1200" baseline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करार</a:t>
                      </a:r>
                      <a:endParaRPr lang="en-US" sz="11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extLst>
                  <a:ext uri="{0D108BD9-81ED-4DB2-BD59-A6C34878D82A}">
                    <a16:rowId xmlns:a16="http://schemas.microsoft.com/office/drawing/2014/main" val="347377603"/>
                  </a:ext>
                </a:extLst>
              </a:tr>
              <a:tr h="3427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१६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हेभी सवारी चालक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तहविहिन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प्राविधिक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extLst>
                  <a:ext uri="{0D108BD9-81ED-4DB2-BD59-A6C34878D82A}">
                    <a16:rowId xmlns:a16="http://schemas.microsoft.com/office/drawing/2014/main" val="502684439"/>
                  </a:ext>
                </a:extLst>
              </a:tr>
              <a:tr h="3427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१७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हलुका सवारी चालक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तहविहिन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प्राविधिक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extLst>
                  <a:ext uri="{0D108BD9-81ED-4DB2-BD59-A6C34878D82A}">
                    <a16:rowId xmlns:a16="http://schemas.microsoft.com/office/drawing/2014/main" val="3947250791"/>
                  </a:ext>
                </a:extLst>
              </a:tr>
              <a:tr h="3427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१६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कार्यालय सहयोगी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तहविहिन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प्रशासन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extLst>
                  <a:ext uri="{0D108BD9-81ED-4DB2-BD59-A6C34878D82A}">
                    <a16:rowId xmlns:a16="http://schemas.microsoft.com/office/drawing/2014/main" val="1940105562"/>
                  </a:ext>
                </a:extLst>
              </a:tr>
              <a:tr h="2369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१८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चौकीदार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तहविहिन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नगरप्रहरी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extLst>
                  <a:ext uri="{0D108BD9-81ED-4DB2-BD59-A6C34878D82A}">
                    <a16:rowId xmlns:a16="http://schemas.microsoft.com/office/drawing/2014/main" val="651203178"/>
                  </a:ext>
                </a:extLst>
              </a:tr>
              <a:tr h="23699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कुल जम्मा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२८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extLst>
                  <a:ext uri="{0D108BD9-81ED-4DB2-BD59-A6C34878D82A}">
                    <a16:rowId xmlns:a16="http://schemas.microsoft.com/office/drawing/2014/main" val="1118354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2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385551"/>
              </p:ext>
            </p:extLst>
          </p:nvPr>
        </p:nvGraphicFramePr>
        <p:xfrm>
          <a:off x="152398" y="380999"/>
          <a:ext cx="7848601" cy="556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823">
                  <a:extLst>
                    <a:ext uri="{9D8B030D-6E8A-4147-A177-3AD203B41FA5}">
                      <a16:colId xmlns:a16="http://schemas.microsoft.com/office/drawing/2014/main" val="4195520893"/>
                    </a:ext>
                  </a:extLst>
                </a:gridCol>
                <a:gridCol w="1329411">
                  <a:extLst>
                    <a:ext uri="{9D8B030D-6E8A-4147-A177-3AD203B41FA5}">
                      <a16:colId xmlns:a16="http://schemas.microsoft.com/office/drawing/2014/main" val="569802439"/>
                    </a:ext>
                  </a:extLst>
                </a:gridCol>
                <a:gridCol w="588274">
                  <a:extLst>
                    <a:ext uri="{9D8B030D-6E8A-4147-A177-3AD203B41FA5}">
                      <a16:colId xmlns:a16="http://schemas.microsoft.com/office/drawing/2014/main" val="2116578356"/>
                    </a:ext>
                  </a:extLst>
                </a:gridCol>
                <a:gridCol w="599479">
                  <a:extLst>
                    <a:ext uri="{9D8B030D-6E8A-4147-A177-3AD203B41FA5}">
                      <a16:colId xmlns:a16="http://schemas.microsoft.com/office/drawing/2014/main" val="2448605572"/>
                    </a:ext>
                  </a:extLst>
                </a:gridCol>
                <a:gridCol w="793620">
                  <a:extLst>
                    <a:ext uri="{9D8B030D-6E8A-4147-A177-3AD203B41FA5}">
                      <a16:colId xmlns:a16="http://schemas.microsoft.com/office/drawing/2014/main" val="209218626"/>
                    </a:ext>
                  </a:extLst>
                </a:gridCol>
                <a:gridCol w="1477334">
                  <a:extLst>
                    <a:ext uri="{9D8B030D-6E8A-4147-A177-3AD203B41FA5}">
                      <a16:colId xmlns:a16="http://schemas.microsoft.com/office/drawing/2014/main" val="2797941827"/>
                    </a:ext>
                  </a:extLst>
                </a:gridCol>
                <a:gridCol w="845184">
                  <a:extLst>
                    <a:ext uri="{9D8B030D-6E8A-4147-A177-3AD203B41FA5}">
                      <a16:colId xmlns:a16="http://schemas.microsoft.com/office/drawing/2014/main" val="3851971275"/>
                    </a:ext>
                  </a:extLst>
                </a:gridCol>
                <a:gridCol w="1855476">
                  <a:extLst>
                    <a:ext uri="{9D8B030D-6E8A-4147-A177-3AD203B41FA5}">
                      <a16:colId xmlns:a16="http://schemas.microsoft.com/office/drawing/2014/main" val="2004732694"/>
                    </a:ext>
                  </a:extLst>
                </a:gridCol>
              </a:tblGrid>
              <a:tr h="883213">
                <a:tc gridSpan="8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3200" kern="1200" dirty="0">
                          <a:solidFill>
                            <a:srgbClr val="7030A0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वडा कार्यालय</a:t>
                      </a:r>
                      <a:r>
                        <a:rPr lang="ne-NP" sz="3200" kern="1200" baseline="0" dirty="0">
                          <a:solidFill>
                            <a:srgbClr val="7030A0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 तर्फको कर्मचारी दरवन्दी र पदपूर्तिको अवस्था</a:t>
                      </a:r>
                      <a:endParaRPr lang="en-US" sz="3200" kern="1200" dirty="0">
                        <a:solidFill>
                          <a:srgbClr val="7030A0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7030A0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 </a:t>
                      </a:r>
                    </a:p>
                  </a:txBody>
                  <a:tcPr marL="60725" marR="6072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834771"/>
                  </a:ext>
                </a:extLst>
              </a:tr>
              <a:tr h="10126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क्र.सं.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पद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तह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सेवा समुह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स्वीकृत दरबन्दी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अन्य सेवाबाट समायोजन हुने दरबन्दी</a:t>
                      </a: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2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रिक्त दरबन्दी</a:t>
                      </a:r>
                      <a:endParaRPr lang="en-US" sz="11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2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कैफियत</a:t>
                      </a:r>
                      <a:endParaRPr lang="en-US" sz="11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b"/>
                </a:tc>
                <a:extLst>
                  <a:ext uri="{0D108BD9-81ED-4DB2-BD59-A6C34878D82A}">
                    <a16:rowId xmlns:a16="http://schemas.microsoft.com/office/drawing/2014/main" val="2770350151"/>
                  </a:ext>
                </a:extLst>
              </a:tr>
              <a:tr h="5831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सहायक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५औ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प्रशासन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२ र ५ नं.वडा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22056" marR="22056" marT="0" marB="0" anchor="ctr"/>
                </a:tc>
                <a:extLst>
                  <a:ext uri="{0D108BD9-81ED-4DB2-BD59-A6C34878D82A}">
                    <a16:rowId xmlns:a16="http://schemas.microsoft.com/office/drawing/2014/main" val="1719838762"/>
                  </a:ext>
                </a:extLst>
              </a:tr>
              <a:tr h="5831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सव-इन्जिनियर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५औ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प्राविधिक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२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२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0725" marR="60725" marT="0" marB="0" anchor="b"/>
                </a:tc>
                <a:extLst>
                  <a:ext uri="{0D108BD9-81ED-4DB2-BD59-A6C34878D82A}">
                    <a16:rowId xmlns:a16="http://schemas.microsoft.com/office/drawing/2014/main" val="647233546"/>
                  </a:ext>
                </a:extLst>
              </a:tr>
              <a:tr h="416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सहायक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चौथो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प्रशासन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४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४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 rowSpan="2">
                  <a:txBody>
                    <a:bodyPr/>
                    <a:lstStyle/>
                    <a:p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१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,</a:t>
                      </a: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३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,</a:t>
                      </a: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 ४ र ६वडा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ctr"/>
                </a:tc>
                <a:extLst>
                  <a:ext uri="{0D108BD9-81ED-4DB2-BD59-A6C34878D82A}">
                    <a16:rowId xmlns:a16="http://schemas.microsoft.com/office/drawing/2014/main" val="1520980452"/>
                  </a:ext>
                </a:extLst>
              </a:tr>
              <a:tr h="499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अ.सव-इन्जिनियर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चौथो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प्राविधिक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४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४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0725" marR="60725" marT="0" marB="0" anchor="b"/>
                </a:tc>
                <a:extLst>
                  <a:ext uri="{0D108BD9-81ED-4DB2-BD59-A6C34878D82A}">
                    <a16:rowId xmlns:a16="http://schemas.microsoft.com/office/drawing/2014/main" val="1268685289"/>
                  </a:ext>
                </a:extLst>
              </a:tr>
              <a:tr h="499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५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कार्यालय सहयोगी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तहविहिन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प्रशासन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६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०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0725" marR="60725" marT="0" marB="0" anchor="b"/>
                </a:tc>
                <a:extLst>
                  <a:ext uri="{0D108BD9-81ED-4DB2-BD59-A6C34878D82A}">
                    <a16:rowId xmlns:a16="http://schemas.microsoft.com/office/drawing/2014/main" val="1868056204"/>
                  </a:ext>
                </a:extLst>
              </a:tr>
              <a:tr h="583159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जम्मा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१८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kern="1200" dirty="0">
                          <a:solidFill>
                            <a:schemeClr val="dk1"/>
                          </a:solidFill>
                          <a:effectLst/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१२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extLst>
                  <a:ext uri="{0D108BD9-81ED-4DB2-BD59-A6C34878D82A}">
                    <a16:rowId xmlns:a16="http://schemas.microsoft.com/office/drawing/2014/main" val="1066673190"/>
                  </a:ext>
                </a:extLst>
              </a:tr>
              <a:tr h="500980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कुल</a:t>
                      </a:r>
                      <a:r>
                        <a:rPr lang="ne-NP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जम्मा(गाउँपालिका तथा वडा कार्यालय)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४६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okila" panose="020B0604020202020204" pitchFamily="34" charset="0"/>
                        </a:rPr>
                        <a:t>२९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0725" marR="60725" marT="0" marB="0" anchor="b"/>
                </a:tc>
                <a:extLst>
                  <a:ext uri="{0D108BD9-81ED-4DB2-BD59-A6C34878D82A}">
                    <a16:rowId xmlns:a16="http://schemas.microsoft.com/office/drawing/2014/main" val="2594094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1699</TotalTime>
  <Words>2106</Words>
  <Application>Microsoft Office PowerPoint</Application>
  <PresentationFormat>On-screen Show (4:3)</PresentationFormat>
  <Paragraphs>739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Abhyudaya</vt:lpstr>
      <vt:lpstr>Arial</vt:lpstr>
      <vt:lpstr>Calibri</vt:lpstr>
      <vt:lpstr>Calibri Light</vt:lpstr>
      <vt:lpstr>Kanchan</vt:lpstr>
      <vt:lpstr>Kokila</vt:lpstr>
      <vt:lpstr>Preeti</vt:lpstr>
      <vt:lpstr>Wingdings</vt:lpstr>
      <vt:lpstr>Retrospect</vt:lpstr>
      <vt:lpstr>PowerPoint Presentation</vt:lpstr>
      <vt:lpstr>PowerPoint Presentation</vt:lpstr>
      <vt:lpstr>गौरीगञ्ज गाउँपालिकाको आ.व. ०७९/८० को वार्षिक कार्यक्रम समिक्षा</vt:lpstr>
      <vt:lpstr>PowerPoint Presentation</vt:lpstr>
      <vt:lpstr>PowerPoint Presentation</vt:lpstr>
      <vt:lpstr>गाउँपालिकाको नक्सा</vt:lpstr>
      <vt:lpstr>गाउँपालिकाको नक्सा</vt:lpstr>
      <vt:lpstr>कर्मचारीको दरबन्दी र पदपूर्तिको अवस्था</vt:lpstr>
      <vt:lpstr>PowerPoint Presentation</vt:lpstr>
      <vt:lpstr>PowerPoint Presentation</vt:lpstr>
      <vt:lpstr>PowerPoint Presentation</vt:lpstr>
      <vt:lpstr>PowerPoint Presentation</vt:lpstr>
      <vt:lpstr>हाल सम्म स्वीकृत भएका  कानूनहरु ऐन, नियम, कार्यविधिहरुको नामावली </vt:lpstr>
      <vt:lpstr>आ.व.०७९/८० को आय-व्यय विवरण</vt:lpstr>
      <vt:lpstr>आ.व.०७९/०८० को चालु / पूँजिगत खर्च र प्रगति </vt:lpstr>
      <vt:lpstr>स्थानीय पूर्वाधार बिकास कार्यक्रमको प्रगति</vt:lpstr>
      <vt:lpstr> समितिगत कार्यक्रमको प्रगति </vt:lpstr>
      <vt:lpstr> न्यायिक समिति </vt:lpstr>
      <vt:lpstr>सामाजिक सूरक्षा भत्ता पाउनेको विवरण</vt:lpstr>
      <vt:lpstr>बेरुजु विवरण </vt:lpstr>
      <vt:lpstr>कोषको विवरण </vt:lpstr>
      <vt:lpstr>कोभिड-१९ सम्बन्धि भए गरेका कार्यहरु: </vt:lpstr>
      <vt:lpstr>मूख्य प्राथमिकताका कार्यक्रम/आयोजनाहरु (पालिकाले पहिचान गरेका बढीमा ५ वटा)</vt:lpstr>
      <vt:lpstr>गाउँपालिकाले संचालन गरेका सिर्जनात्मक (नबिनतम/अनुकरणीय) कार्यहरु </vt:lpstr>
      <vt:lpstr>गाउँपालिकाले संचालन गरेका सिर्जनात्मक (नबिनतम/अनुकरणीय) कार्यहरु </vt:lpstr>
      <vt:lpstr>गाउँपालिकाले संचालन गरेका सिर्जनात्मक (नबिनतम/अनुकरणीय) कार्यहरु </vt:lpstr>
      <vt:lpstr>गाउँपालिकाले संचालन गरेका सिर्जनात्मक (नबिनतम/अनुकरणीय) कार्यहरु </vt:lpstr>
      <vt:lpstr>गाउँपालिकाले संचालन गरेका सिर्जनात्मक (नबिनतम/अनुकरणीय) कार्यहरु </vt:lpstr>
      <vt:lpstr>कार्यक्रम कार्यान्वयनमा पालिकाको सबल पक्षहरु</vt:lpstr>
      <vt:lpstr>चालु आ.व.०७९/८० को कार्यक्रम कार्यान्वयनको क्रममा जि.स.स. बाट समन्वय हुनुपर्ने पर्ने विषयहरु  </vt:lpstr>
      <vt:lpstr>गाउँपालिकाका समस्या तथा चुनौतीहरु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411</cp:revision>
  <cp:lastPrinted>2020-08-28T04:26:41Z</cp:lastPrinted>
  <dcterms:created xsi:type="dcterms:W3CDTF">2006-08-16T00:00:00Z</dcterms:created>
  <dcterms:modified xsi:type="dcterms:W3CDTF">2023-08-17T16:26:48Z</dcterms:modified>
</cp:coreProperties>
</file>